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82" r:id="rId6"/>
    <p:sldMasterId id="2147484229" r:id="rId7"/>
  </p:sldMasterIdLst>
  <p:notesMasterIdLst>
    <p:notesMasterId r:id="rId19"/>
  </p:notesMasterIdLst>
  <p:handoutMasterIdLst>
    <p:handoutMasterId r:id="rId20"/>
  </p:handoutMasterIdLst>
  <p:sldIdLst>
    <p:sldId id="1562" r:id="rId8"/>
    <p:sldId id="1563" r:id="rId9"/>
    <p:sldId id="1564" r:id="rId10"/>
    <p:sldId id="1506" r:id="rId11"/>
    <p:sldId id="1565" r:id="rId12"/>
    <p:sldId id="1566" r:id="rId13"/>
    <p:sldId id="1568" r:id="rId14"/>
    <p:sldId id="1569" r:id="rId15"/>
    <p:sldId id="1570" r:id="rId16"/>
    <p:sldId id="1571" r:id="rId17"/>
    <p:sldId id="1572" r:id="rId18"/>
  </p:sldIdLst>
  <p:sldSz cx="12436475" cy="6994525"/>
  <p:notesSz cx="7315200" cy="9601200"/>
  <p:defaultTextStyle>
    <a:defPPr>
      <a:defRPr lang="en-US"/>
    </a:defPPr>
    <a:lvl1pPr marL="0" algn="l" defTabSz="932544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1pPr>
    <a:lvl2pPr marL="466272" algn="l" defTabSz="932544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2pPr>
    <a:lvl3pPr marL="932544" algn="l" defTabSz="932544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3pPr>
    <a:lvl4pPr marL="1398817" algn="l" defTabSz="932544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4pPr>
    <a:lvl5pPr marL="1865088" algn="l" defTabSz="932544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5pPr>
    <a:lvl6pPr marL="2331360" algn="l" defTabSz="932544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6pPr>
    <a:lvl7pPr marL="2797631" algn="l" defTabSz="932544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7pPr>
    <a:lvl8pPr marL="3263903" algn="l" defTabSz="932544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8pPr>
    <a:lvl9pPr marL="3730175" algn="l" defTabSz="932544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864"/>
    <a:srgbClr val="00BCF2"/>
    <a:srgbClr val="FFCC00"/>
    <a:srgbClr val="002050"/>
    <a:srgbClr val="005AA1"/>
    <a:srgbClr val="FCB713"/>
    <a:srgbClr val="0078D7"/>
    <a:srgbClr val="0D7595"/>
    <a:srgbClr val="5ACBF0"/>
    <a:srgbClr val="003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29" autoAdjust="0"/>
    <p:restoredTop sz="77330" autoAdjust="0"/>
  </p:normalViewPr>
  <p:slideViewPr>
    <p:cSldViewPr snapToGrid="0">
      <p:cViewPr varScale="1">
        <p:scale>
          <a:sx n="85" d="100"/>
          <a:sy n="85" d="100"/>
        </p:scale>
        <p:origin x="40" y="92"/>
      </p:cViewPr>
      <p:guideLst/>
    </p:cSldViewPr>
  </p:slideViewPr>
  <p:outlineViewPr>
    <p:cViewPr>
      <p:scale>
        <a:sx n="33" d="100"/>
        <a:sy n="33" d="100"/>
      </p:scale>
      <p:origin x="0" y="-2237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3" d="100"/>
          <a:sy n="83" d="100"/>
        </p:scale>
        <p:origin x="3036" y="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Master" Target="slideMasters/slideMaster2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4.xml"/><Relationship Id="rId24" Type="http://schemas.openxmlformats.org/officeDocument/2006/relationships/theme" Target="theme/theme1.xml"/><Relationship Id="rId5" Type="http://schemas.openxmlformats.org/officeDocument/2006/relationships/customXml" Target="../customXml/item5.xml"/><Relationship Id="rId15" Type="http://schemas.openxmlformats.org/officeDocument/2006/relationships/slide" Target="slides/slide8.xml"/><Relationship Id="rId23" Type="http://schemas.openxmlformats.org/officeDocument/2006/relationships/viewProps" Target="viewProps.xml"/><Relationship Id="rId10" Type="http://schemas.openxmlformats.org/officeDocument/2006/relationships/slide" Target="slides/slide3.xml"/><Relationship Id="rId19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D10B23-F9AA-4304-ADEA-8131BB4348B3}" type="doc">
      <dgm:prSet loTypeId="urn:microsoft.com/office/officeart/2005/8/layout/b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2189EF0-E0B5-46B0-86A3-E2E47DBA2099}">
      <dgm:prSet/>
      <dgm:spPr/>
      <dgm:t>
        <a:bodyPr/>
        <a:lstStyle/>
        <a:p>
          <a:pPr rtl="0"/>
          <a:r>
            <a:rPr lang="en-GB" baseline="0" dirty="0"/>
            <a:t>Regression</a:t>
          </a:r>
          <a:endParaRPr lang="en-GB" dirty="0"/>
        </a:p>
      </dgm:t>
    </dgm:pt>
    <dgm:pt modelId="{7517A446-63E0-432E-B920-8B05A030CACD}" type="parTrans" cxnId="{D1CA7DA8-0E6D-45AE-8929-DBCC02D36FA8}">
      <dgm:prSet/>
      <dgm:spPr/>
      <dgm:t>
        <a:bodyPr/>
        <a:lstStyle/>
        <a:p>
          <a:endParaRPr lang="en-US"/>
        </a:p>
      </dgm:t>
    </dgm:pt>
    <dgm:pt modelId="{A3376B68-9D97-42D5-AA60-D9FFD33600DB}" type="sibTrans" cxnId="{D1CA7DA8-0E6D-45AE-8929-DBCC02D36FA8}">
      <dgm:prSet/>
      <dgm:spPr/>
      <dgm:t>
        <a:bodyPr/>
        <a:lstStyle/>
        <a:p>
          <a:endParaRPr lang="en-US"/>
        </a:p>
      </dgm:t>
    </dgm:pt>
    <dgm:pt modelId="{A3094122-4CF3-43E9-8F6A-813AA955A518}">
      <dgm:prSet/>
      <dgm:spPr/>
      <dgm:t>
        <a:bodyPr/>
        <a:lstStyle/>
        <a:p>
          <a:pPr rtl="0"/>
          <a:r>
            <a:rPr lang="en-GB" baseline="0" dirty="0"/>
            <a:t>Demand forecasting</a:t>
          </a:r>
          <a:endParaRPr lang="en-GB" dirty="0"/>
        </a:p>
      </dgm:t>
    </dgm:pt>
    <dgm:pt modelId="{3DDFF298-8F7C-4DC3-BF1A-0FBD8D927E5B}" type="parTrans" cxnId="{AE41E07E-874A-43F9-A543-585E65CC5033}">
      <dgm:prSet/>
      <dgm:spPr/>
      <dgm:t>
        <a:bodyPr/>
        <a:lstStyle/>
        <a:p>
          <a:endParaRPr lang="en-US"/>
        </a:p>
      </dgm:t>
    </dgm:pt>
    <dgm:pt modelId="{7D96261E-79C5-4D45-8623-932DA85B9F27}" type="sibTrans" cxnId="{AE41E07E-874A-43F9-A543-585E65CC5033}">
      <dgm:prSet/>
      <dgm:spPr/>
      <dgm:t>
        <a:bodyPr/>
        <a:lstStyle/>
        <a:p>
          <a:endParaRPr lang="en-US"/>
        </a:p>
      </dgm:t>
    </dgm:pt>
    <dgm:pt modelId="{A107F16D-7555-40EF-AE03-F3D0605BC4BD}">
      <dgm:prSet/>
      <dgm:spPr/>
      <dgm:t>
        <a:bodyPr/>
        <a:lstStyle/>
        <a:p>
          <a:pPr rtl="0"/>
          <a:r>
            <a:rPr lang="en-GB" baseline="0"/>
            <a:t>Classification</a:t>
          </a:r>
          <a:endParaRPr lang="en-GB"/>
        </a:p>
      </dgm:t>
    </dgm:pt>
    <dgm:pt modelId="{B59686DF-5979-4CD3-940A-D869328AFEE4}" type="parTrans" cxnId="{A1F6B45C-B70F-4CF1-947B-E18085488EA2}">
      <dgm:prSet/>
      <dgm:spPr/>
      <dgm:t>
        <a:bodyPr/>
        <a:lstStyle/>
        <a:p>
          <a:endParaRPr lang="en-US"/>
        </a:p>
      </dgm:t>
    </dgm:pt>
    <dgm:pt modelId="{3C9247D3-C2DA-4986-ACBC-8CCEDFAEDC97}" type="sibTrans" cxnId="{A1F6B45C-B70F-4CF1-947B-E18085488EA2}">
      <dgm:prSet/>
      <dgm:spPr/>
      <dgm:t>
        <a:bodyPr/>
        <a:lstStyle/>
        <a:p>
          <a:endParaRPr lang="en-US"/>
        </a:p>
      </dgm:t>
    </dgm:pt>
    <dgm:pt modelId="{F5F18244-CF86-4364-BB6F-CFA32CEC0610}">
      <dgm:prSet/>
      <dgm:spPr/>
      <dgm:t>
        <a:bodyPr/>
        <a:lstStyle/>
        <a:p>
          <a:pPr rtl="0"/>
          <a:r>
            <a:rPr lang="en-GB" baseline="0"/>
            <a:t>Propensity modelling</a:t>
          </a:r>
          <a:endParaRPr lang="en-GB"/>
        </a:p>
      </dgm:t>
    </dgm:pt>
    <dgm:pt modelId="{A264A40B-852A-42AE-A83B-4E21D56CB672}" type="parTrans" cxnId="{359E504A-6B9A-49C2-9015-15CC5E392A39}">
      <dgm:prSet/>
      <dgm:spPr/>
      <dgm:t>
        <a:bodyPr/>
        <a:lstStyle/>
        <a:p>
          <a:endParaRPr lang="en-US"/>
        </a:p>
      </dgm:t>
    </dgm:pt>
    <dgm:pt modelId="{C625E6C1-83B9-4ED9-8D3C-ECF7709E4E60}" type="sibTrans" cxnId="{359E504A-6B9A-49C2-9015-15CC5E392A39}">
      <dgm:prSet/>
      <dgm:spPr/>
      <dgm:t>
        <a:bodyPr/>
        <a:lstStyle/>
        <a:p>
          <a:endParaRPr lang="en-US"/>
        </a:p>
      </dgm:t>
    </dgm:pt>
    <dgm:pt modelId="{B5EA176F-C01B-4246-BBE0-CD12D4F7E019}">
      <dgm:prSet/>
      <dgm:spPr/>
      <dgm:t>
        <a:bodyPr/>
        <a:lstStyle/>
        <a:p>
          <a:pPr rtl="0"/>
          <a:r>
            <a:rPr lang="en-GB" baseline="0"/>
            <a:t>Churn modelling</a:t>
          </a:r>
          <a:endParaRPr lang="en-GB"/>
        </a:p>
      </dgm:t>
    </dgm:pt>
    <dgm:pt modelId="{A0AC812F-AFC5-4916-AB4F-94A20A21633A}" type="parTrans" cxnId="{874F4DB4-7755-47E1-B3DC-E260F7860DC9}">
      <dgm:prSet/>
      <dgm:spPr/>
      <dgm:t>
        <a:bodyPr/>
        <a:lstStyle/>
        <a:p>
          <a:endParaRPr lang="en-US"/>
        </a:p>
      </dgm:t>
    </dgm:pt>
    <dgm:pt modelId="{216C8A38-41FA-4502-AB39-CB2C860B675E}" type="sibTrans" cxnId="{874F4DB4-7755-47E1-B3DC-E260F7860DC9}">
      <dgm:prSet/>
      <dgm:spPr/>
      <dgm:t>
        <a:bodyPr/>
        <a:lstStyle/>
        <a:p>
          <a:endParaRPr lang="en-US"/>
        </a:p>
      </dgm:t>
    </dgm:pt>
    <dgm:pt modelId="{EA0E0EF9-E7D8-4FFC-B4A3-8EA4D7B54418}">
      <dgm:prSet/>
      <dgm:spPr/>
      <dgm:t>
        <a:bodyPr/>
        <a:lstStyle/>
        <a:p>
          <a:pPr rtl="0"/>
          <a:r>
            <a:rPr lang="en-GB" baseline="0"/>
            <a:t>Outlier detection</a:t>
          </a:r>
          <a:endParaRPr lang="en-GB"/>
        </a:p>
      </dgm:t>
    </dgm:pt>
    <dgm:pt modelId="{392F59CE-908E-48E6-83FA-7B9E87E92E64}" type="parTrans" cxnId="{25577669-112A-4F6D-8D20-837F8D890051}">
      <dgm:prSet/>
      <dgm:spPr/>
      <dgm:t>
        <a:bodyPr/>
        <a:lstStyle/>
        <a:p>
          <a:endParaRPr lang="en-US"/>
        </a:p>
      </dgm:t>
    </dgm:pt>
    <dgm:pt modelId="{EE33AB65-9CCB-46DE-9FA0-E2203D763C73}" type="sibTrans" cxnId="{25577669-112A-4F6D-8D20-837F8D890051}">
      <dgm:prSet/>
      <dgm:spPr/>
      <dgm:t>
        <a:bodyPr/>
        <a:lstStyle/>
        <a:p>
          <a:endParaRPr lang="en-US"/>
        </a:p>
      </dgm:t>
    </dgm:pt>
    <dgm:pt modelId="{EDF1C1E4-C20E-41E8-8B66-B00087E79779}">
      <dgm:prSet/>
      <dgm:spPr/>
      <dgm:t>
        <a:bodyPr/>
        <a:lstStyle/>
        <a:p>
          <a:pPr rtl="0"/>
          <a:r>
            <a:rPr lang="en-GB" baseline="0" dirty="0"/>
            <a:t>Next best action</a:t>
          </a:r>
          <a:endParaRPr lang="en-GB" dirty="0"/>
        </a:p>
      </dgm:t>
    </dgm:pt>
    <dgm:pt modelId="{1C2FE1EC-99EE-48AF-A445-E524616D5FB8}" type="parTrans" cxnId="{FCC279C9-7FD2-43D7-83D8-D8D16538E5C1}">
      <dgm:prSet/>
      <dgm:spPr/>
      <dgm:t>
        <a:bodyPr/>
        <a:lstStyle/>
        <a:p>
          <a:endParaRPr lang="en-US"/>
        </a:p>
      </dgm:t>
    </dgm:pt>
    <dgm:pt modelId="{FB445E11-98EA-40B2-8239-BDD2383A0ABC}" type="sibTrans" cxnId="{FCC279C9-7FD2-43D7-83D8-D8D16538E5C1}">
      <dgm:prSet/>
      <dgm:spPr/>
      <dgm:t>
        <a:bodyPr/>
        <a:lstStyle/>
        <a:p>
          <a:endParaRPr lang="en-US"/>
        </a:p>
      </dgm:t>
    </dgm:pt>
    <dgm:pt modelId="{85301467-5C45-4DD4-9712-48EFE581EA4D}">
      <dgm:prSet/>
      <dgm:spPr/>
      <dgm:t>
        <a:bodyPr/>
        <a:lstStyle/>
        <a:p>
          <a:pPr rtl="0"/>
          <a:r>
            <a:rPr lang="en-GB" baseline="0"/>
            <a:t>Clustering</a:t>
          </a:r>
          <a:endParaRPr lang="en-GB"/>
        </a:p>
      </dgm:t>
    </dgm:pt>
    <dgm:pt modelId="{BBAFDA15-E1EE-48C9-8B69-1E4D671E2CA6}" type="parTrans" cxnId="{AC94D891-A425-4B22-A83E-CAC0CE4C2075}">
      <dgm:prSet/>
      <dgm:spPr/>
      <dgm:t>
        <a:bodyPr/>
        <a:lstStyle/>
        <a:p>
          <a:endParaRPr lang="en-US"/>
        </a:p>
      </dgm:t>
    </dgm:pt>
    <dgm:pt modelId="{35A33B4D-77AD-418A-830E-271025B5D8DD}" type="sibTrans" cxnId="{AC94D891-A425-4B22-A83E-CAC0CE4C2075}">
      <dgm:prSet/>
      <dgm:spPr/>
      <dgm:t>
        <a:bodyPr/>
        <a:lstStyle/>
        <a:p>
          <a:endParaRPr lang="en-US"/>
        </a:p>
      </dgm:t>
    </dgm:pt>
    <dgm:pt modelId="{D5990B8C-C295-4C9E-AB97-9EE029F299F4}">
      <dgm:prSet/>
      <dgm:spPr/>
      <dgm:t>
        <a:bodyPr/>
        <a:lstStyle/>
        <a:p>
          <a:pPr rtl="0"/>
          <a:r>
            <a:rPr lang="en-GB" baseline="0" dirty="0"/>
            <a:t>Customer segmentation</a:t>
          </a:r>
          <a:endParaRPr lang="en-GB" dirty="0"/>
        </a:p>
      </dgm:t>
    </dgm:pt>
    <dgm:pt modelId="{E682BB23-D22C-499B-9DB6-B202291CB368}" type="parTrans" cxnId="{ECBF67E0-24E0-4892-BE9A-91C3870BC638}">
      <dgm:prSet/>
      <dgm:spPr/>
      <dgm:t>
        <a:bodyPr/>
        <a:lstStyle/>
        <a:p>
          <a:endParaRPr lang="en-US"/>
        </a:p>
      </dgm:t>
    </dgm:pt>
    <dgm:pt modelId="{8140EFDD-F05C-4760-AFBF-DDBB961451F5}" type="sibTrans" cxnId="{ECBF67E0-24E0-4892-BE9A-91C3870BC638}">
      <dgm:prSet/>
      <dgm:spPr/>
      <dgm:t>
        <a:bodyPr/>
        <a:lstStyle/>
        <a:p>
          <a:endParaRPr lang="en-US"/>
        </a:p>
      </dgm:t>
    </dgm:pt>
    <dgm:pt modelId="{10BCFD8A-A20E-4255-8DCC-30EF58500CD0}">
      <dgm:prSet/>
      <dgm:spPr/>
      <dgm:t>
        <a:bodyPr/>
        <a:lstStyle/>
        <a:p>
          <a:pPr rtl="0"/>
          <a:r>
            <a:rPr lang="en-GB" dirty="0"/>
            <a:t>Topic modelling</a:t>
          </a:r>
        </a:p>
      </dgm:t>
    </dgm:pt>
    <dgm:pt modelId="{B2115CDA-6FD4-4502-B578-B1FACF7203FD}" type="parTrans" cxnId="{004964A2-7E32-47DF-AED2-30114FCD63F3}">
      <dgm:prSet/>
      <dgm:spPr/>
      <dgm:t>
        <a:bodyPr/>
        <a:lstStyle/>
        <a:p>
          <a:endParaRPr lang="en-US"/>
        </a:p>
      </dgm:t>
    </dgm:pt>
    <dgm:pt modelId="{EABC63F8-DC05-4A17-AFBE-780392BB86DE}" type="sibTrans" cxnId="{004964A2-7E32-47DF-AED2-30114FCD63F3}">
      <dgm:prSet/>
      <dgm:spPr/>
      <dgm:t>
        <a:bodyPr/>
        <a:lstStyle/>
        <a:p>
          <a:endParaRPr lang="en-US"/>
        </a:p>
      </dgm:t>
    </dgm:pt>
    <dgm:pt modelId="{F3E74B2E-FD1A-46C7-96BB-F591D937AAFA}">
      <dgm:prSet/>
      <dgm:spPr/>
      <dgm:t>
        <a:bodyPr/>
        <a:lstStyle/>
        <a:p>
          <a:pPr rtl="0"/>
          <a:r>
            <a:rPr lang="en-GB" dirty="0"/>
            <a:t>Price modelling</a:t>
          </a:r>
        </a:p>
      </dgm:t>
    </dgm:pt>
    <dgm:pt modelId="{9A3E213D-BD7C-4B42-9017-D8BADC805BC1}" type="parTrans" cxnId="{CF160F1A-2E2E-40B5-B9FB-3992E0235C80}">
      <dgm:prSet/>
      <dgm:spPr/>
      <dgm:t>
        <a:bodyPr/>
        <a:lstStyle/>
        <a:p>
          <a:endParaRPr lang="en-US"/>
        </a:p>
      </dgm:t>
    </dgm:pt>
    <dgm:pt modelId="{32F3AC0E-B362-4F18-A9F1-D6EB1F52C766}" type="sibTrans" cxnId="{CF160F1A-2E2E-40B5-B9FB-3992E0235C80}">
      <dgm:prSet/>
      <dgm:spPr/>
      <dgm:t>
        <a:bodyPr/>
        <a:lstStyle/>
        <a:p>
          <a:endParaRPr lang="en-US"/>
        </a:p>
      </dgm:t>
    </dgm:pt>
    <dgm:pt modelId="{65CA2C6F-D2B7-4042-998A-A816A57D54DB}">
      <dgm:prSet/>
      <dgm:spPr/>
      <dgm:t>
        <a:bodyPr/>
        <a:lstStyle/>
        <a:p>
          <a:pPr rtl="0"/>
          <a:r>
            <a:rPr lang="en-GB" dirty="0"/>
            <a:t>Discrete choice analysis</a:t>
          </a:r>
        </a:p>
      </dgm:t>
    </dgm:pt>
    <dgm:pt modelId="{9DF8A585-EF89-4ACE-814D-0634520ACAC6}" type="parTrans" cxnId="{9D9F98E4-C61E-4DD2-9DB4-9D3E534D65A0}">
      <dgm:prSet/>
      <dgm:spPr/>
      <dgm:t>
        <a:bodyPr/>
        <a:lstStyle/>
        <a:p>
          <a:endParaRPr lang="en-US"/>
        </a:p>
      </dgm:t>
    </dgm:pt>
    <dgm:pt modelId="{ECB887B5-1EC0-4530-AFED-F9234FAFD157}" type="sibTrans" cxnId="{9D9F98E4-C61E-4DD2-9DB4-9D3E534D65A0}">
      <dgm:prSet/>
      <dgm:spPr/>
      <dgm:t>
        <a:bodyPr/>
        <a:lstStyle/>
        <a:p>
          <a:endParaRPr lang="en-US"/>
        </a:p>
      </dgm:t>
    </dgm:pt>
    <dgm:pt modelId="{8E18AF36-B1E0-4259-B5B7-589667DD0C39}">
      <dgm:prSet/>
      <dgm:spPr/>
      <dgm:t>
        <a:bodyPr/>
        <a:lstStyle/>
        <a:p>
          <a:pPr rtl="0"/>
          <a:endParaRPr lang="en-GB" dirty="0"/>
        </a:p>
      </dgm:t>
    </dgm:pt>
    <dgm:pt modelId="{DCA80263-5D88-4312-833A-55EA12B78847}" type="parTrans" cxnId="{D8A0120A-9217-4478-96A9-BA7E68CB1540}">
      <dgm:prSet/>
      <dgm:spPr/>
      <dgm:t>
        <a:bodyPr/>
        <a:lstStyle/>
        <a:p>
          <a:endParaRPr lang="en-US"/>
        </a:p>
      </dgm:t>
    </dgm:pt>
    <dgm:pt modelId="{094BD5A1-86BE-4F01-80EF-F4E82CED0696}" type="sibTrans" cxnId="{D8A0120A-9217-4478-96A9-BA7E68CB1540}">
      <dgm:prSet/>
      <dgm:spPr/>
      <dgm:t>
        <a:bodyPr/>
        <a:lstStyle/>
        <a:p>
          <a:endParaRPr lang="en-US"/>
        </a:p>
      </dgm:t>
    </dgm:pt>
    <dgm:pt modelId="{84083455-71D1-483A-BD1C-32A0196A3E43}">
      <dgm:prSet/>
      <dgm:spPr/>
      <dgm:t>
        <a:bodyPr/>
        <a:lstStyle/>
        <a:p>
          <a:pPr rtl="0"/>
          <a:r>
            <a:rPr lang="en-GB" dirty="0"/>
            <a:t>Face detection</a:t>
          </a:r>
        </a:p>
      </dgm:t>
    </dgm:pt>
    <dgm:pt modelId="{B0ECC1B1-F552-4A07-9B6D-34363BEB0B97}" type="parTrans" cxnId="{64A447DD-0D18-4FD2-A3F4-31BD9C0EF890}">
      <dgm:prSet/>
      <dgm:spPr/>
      <dgm:t>
        <a:bodyPr/>
        <a:lstStyle/>
        <a:p>
          <a:endParaRPr lang="en-US"/>
        </a:p>
      </dgm:t>
    </dgm:pt>
    <dgm:pt modelId="{90FC9A41-D79D-4039-959A-CB401882AA5F}" type="sibTrans" cxnId="{64A447DD-0D18-4FD2-A3F4-31BD9C0EF890}">
      <dgm:prSet/>
      <dgm:spPr/>
      <dgm:t>
        <a:bodyPr/>
        <a:lstStyle/>
        <a:p>
          <a:endParaRPr lang="en-US"/>
        </a:p>
      </dgm:t>
    </dgm:pt>
    <dgm:pt modelId="{D7B22CEC-612F-40AE-86B8-F24C997B94FD}">
      <dgm:prSet/>
      <dgm:spPr/>
      <dgm:t>
        <a:bodyPr/>
        <a:lstStyle/>
        <a:p>
          <a:pPr rtl="0"/>
          <a:r>
            <a:rPr lang="en-GB" dirty="0"/>
            <a:t>Image classification</a:t>
          </a:r>
        </a:p>
      </dgm:t>
    </dgm:pt>
    <dgm:pt modelId="{0B9A4F22-2C20-4B4E-A2A9-4DC4B3D8F720}" type="parTrans" cxnId="{C5A72EDD-FBF2-4F03-AC8C-ECF254D54B08}">
      <dgm:prSet/>
      <dgm:spPr/>
      <dgm:t>
        <a:bodyPr/>
        <a:lstStyle/>
        <a:p>
          <a:endParaRPr lang="en-US"/>
        </a:p>
      </dgm:t>
    </dgm:pt>
    <dgm:pt modelId="{D8FDBE98-4973-48F6-A91F-A8423E4F9699}" type="sibTrans" cxnId="{C5A72EDD-FBF2-4F03-AC8C-ECF254D54B08}">
      <dgm:prSet/>
      <dgm:spPr/>
      <dgm:t>
        <a:bodyPr/>
        <a:lstStyle/>
        <a:p>
          <a:endParaRPr lang="en-US"/>
        </a:p>
      </dgm:t>
    </dgm:pt>
    <dgm:pt modelId="{216F2887-3F5B-4E19-9A59-B8FF78B411C7}">
      <dgm:prSet/>
      <dgm:spPr/>
      <dgm:t>
        <a:bodyPr/>
        <a:lstStyle/>
        <a:p>
          <a:pPr rtl="0"/>
          <a:r>
            <a:rPr lang="en-GB" dirty="0"/>
            <a:t>Risk analytics</a:t>
          </a:r>
        </a:p>
      </dgm:t>
    </dgm:pt>
    <dgm:pt modelId="{7B63BD4A-A734-4CFE-8BC1-724079CD126A}" type="parTrans" cxnId="{53CD1A3F-45BD-4B87-B588-A1A3B35CCECA}">
      <dgm:prSet/>
      <dgm:spPr/>
      <dgm:t>
        <a:bodyPr/>
        <a:lstStyle/>
        <a:p>
          <a:endParaRPr lang="en-US"/>
        </a:p>
      </dgm:t>
    </dgm:pt>
    <dgm:pt modelId="{ED8A5AD4-FB96-4789-8688-91E3AFD431C9}" type="sibTrans" cxnId="{53CD1A3F-45BD-4B87-B588-A1A3B35CCECA}">
      <dgm:prSet/>
      <dgm:spPr/>
      <dgm:t>
        <a:bodyPr/>
        <a:lstStyle/>
        <a:p>
          <a:endParaRPr lang="en-US"/>
        </a:p>
      </dgm:t>
    </dgm:pt>
    <dgm:pt modelId="{5AB9D542-2BC3-42A7-8AA9-3800353D4BD9}">
      <dgm:prSet/>
      <dgm:spPr/>
      <dgm:t>
        <a:bodyPr/>
        <a:lstStyle/>
        <a:p>
          <a:pPr rtl="0"/>
          <a:r>
            <a:rPr lang="en-GB" dirty="0"/>
            <a:t>Real estate appraisal</a:t>
          </a:r>
        </a:p>
      </dgm:t>
    </dgm:pt>
    <dgm:pt modelId="{B204AF10-B77C-4701-858A-85E0D8544A08}" type="parTrans" cxnId="{0CA42578-21E9-4B39-84D4-E695B2AB481D}">
      <dgm:prSet/>
      <dgm:spPr/>
      <dgm:t>
        <a:bodyPr/>
        <a:lstStyle/>
        <a:p>
          <a:endParaRPr lang="en-US"/>
        </a:p>
      </dgm:t>
    </dgm:pt>
    <dgm:pt modelId="{93D1A73A-1A85-4F4A-9936-B6FBC83FAFAD}" type="sibTrans" cxnId="{0CA42578-21E9-4B39-84D4-E695B2AB481D}">
      <dgm:prSet/>
      <dgm:spPr/>
      <dgm:t>
        <a:bodyPr/>
        <a:lstStyle/>
        <a:p>
          <a:endParaRPr lang="en-US"/>
        </a:p>
      </dgm:t>
    </dgm:pt>
    <dgm:pt modelId="{2FAB8FE5-B224-4FEE-A878-2D672BC18B4E}" type="pres">
      <dgm:prSet presAssocID="{CED10B23-F9AA-4304-ADEA-8131BB4348B3}" presName="diagram" presStyleCnt="0">
        <dgm:presLayoutVars>
          <dgm:dir/>
          <dgm:animLvl val="lvl"/>
          <dgm:resizeHandles val="exact"/>
        </dgm:presLayoutVars>
      </dgm:prSet>
      <dgm:spPr/>
    </dgm:pt>
    <dgm:pt modelId="{A89015D4-CE6F-44F7-8A60-6638B4FA015F}" type="pres">
      <dgm:prSet presAssocID="{E2189EF0-E0B5-46B0-86A3-E2E47DBA2099}" presName="compNode" presStyleCnt="0"/>
      <dgm:spPr/>
    </dgm:pt>
    <dgm:pt modelId="{4B819336-EF10-41D9-92E9-10307F360BDA}" type="pres">
      <dgm:prSet presAssocID="{E2189EF0-E0B5-46B0-86A3-E2E47DBA2099}" presName="childRect" presStyleLbl="bgAcc1" presStyleIdx="0" presStyleCnt="3">
        <dgm:presLayoutVars>
          <dgm:bulletEnabled val="1"/>
        </dgm:presLayoutVars>
      </dgm:prSet>
      <dgm:spPr/>
    </dgm:pt>
    <dgm:pt modelId="{16E1FABD-588C-4BDD-9600-C157CE7779D5}" type="pres">
      <dgm:prSet presAssocID="{E2189EF0-E0B5-46B0-86A3-E2E47DBA2099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B879DB10-8A0D-46E0-8EB6-DF949CD4BABB}" type="pres">
      <dgm:prSet presAssocID="{E2189EF0-E0B5-46B0-86A3-E2E47DBA2099}" presName="parentRect" presStyleLbl="alignNode1" presStyleIdx="0" presStyleCnt="3"/>
      <dgm:spPr/>
    </dgm:pt>
    <dgm:pt modelId="{5011A150-3EB0-487C-A3DB-7201F2FC54DD}" type="pres">
      <dgm:prSet presAssocID="{E2189EF0-E0B5-46B0-86A3-E2E47DBA2099}" presName="adorn" presStyleLbl="fgAccFollow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57E2269-D1CD-4F66-8CF7-0E53F3FE030C}" type="pres">
      <dgm:prSet presAssocID="{A3376B68-9D97-42D5-AA60-D9FFD33600DB}" presName="sibTrans" presStyleLbl="sibTrans2D1" presStyleIdx="0" presStyleCnt="0"/>
      <dgm:spPr/>
    </dgm:pt>
    <dgm:pt modelId="{6150DE60-F54B-4A1F-ACD8-CD3F31CC8A7E}" type="pres">
      <dgm:prSet presAssocID="{A107F16D-7555-40EF-AE03-F3D0605BC4BD}" presName="compNode" presStyleCnt="0"/>
      <dgm:spPr/>
    </dgm:pt>
    <dgm:pt modelId="{A8D6DA3E-1D21-4C9A-87C5-0F27E4F8D113}" type="pres">
      <dgm:prSet presAssocID="{A107F16D-7555-40EF-AE03-F3D0605BC4BD}" presName="childRect" presStyleLbl="bgAcc1" presStyleIdx="1" presStyleCnt="3">
        <dgm:presLayoutVars>
          <dgm:bulletEnabled val="1"/>
        </dgm:presLayoutVars>
      </dgm:prSet>
      <dgm:spPr/>
    </dgm:pt>
    <dgm:pt modelId="{DA25B438-27A8-4F02-917E-8DCEBB555065}" type="pres">
      <dgm:prSet presAssocID="{A107F16D-7555-40EF-AE03-F3D0605BC4BD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B695A942-09E6-419A-AB88-EFC407706EC0}" type="pres">
      <dgm:prSet presAssocID="{A107F16D-7555-40EF-AE03-F3D0605BC4BD}" presName="parentRect" presStyleLbl="alignNode1" presStyleIdx="1" presStyleCnt="3"/>
      <dgm:spPr/>
    </dgm:pt>
    <dgm:pt modelId="{AB8090B0-AAF1-4936-B25C-D3C09FF013F8}" type="pres">
      <dgm:prSet presAssocID="{A107F16D-7555-40EF-AE03-F3D0605BC4BD}" presName="adorn" presStyleLbl="fgAccFollowNod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4000" r="-44000"/>
          </a:stretch>
        </a:blipFill>
      </dgm:spPr>
    </dgm:pt>
    <dgm:pt modelId="{DE3AE95D-1932-4094-9B29-F4A53384AF10}" type="pres">
      <dgm:prSet presAssocID="{3C9247D3-C2DA-4986-ACBC-8CCEDFAEDC97}" presName="sibTrans" presStyleLbl="sibTrans2D1" presStyleIdx="0" presStyleCnt="0"/>
      <dgm:spPr/>
    </dgm:pt>
    <dgm:pt modelId="{1454365E-91EA-4DA8-BEE9-B42394221018}" type="pres">
      <dgm:prSet presAssocID="{85301467-5C45-4DD4-9712-48EFE581EA4D}" presName="compNode" presStyleCnt="0"/>
      <dgm:spPr/>
    </dgm:pt>
    <dgm:pt modelId="{E6362B95-4AAC-4639-8FEB-0BD25B51789E}" type="pres">
      <dgm:prSet presAssocID="{85301467-5C45-4DD4-9712-48EFE581EA4D}" presName="childRect" presStyleLbl="bgAcc1" presStyleIdx="2" presStyleCnt="3">
        <dgm:presLayoutVars>
          <dgm:bulletEnabled val="1"/>
        </dgm:presLayoutVars>
      </dgm:prSet>
      <dgm:spPr/>
    </dgm:pt>
    <dgm:pt modelId="{E245562E-C0A1-40F4-A5D5-E6C481539157}" type="pres">
      <dgm:prSet presAssocID="{85301467-5C45-4DD4-9712-48EFE581EA4D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E0A48A7D-2AB7-462D-AD41-CDC567306BA4}" type="pres">
      <dgm:prSet presAssocID="{85301467-5C45-4DD4-9712-48EFE581EA4D}" presName="parentRect" presStyleLbl="alignNode1" presStyleIdx="2" presStyleCnt="3"/>
      <dgm:spPr/>
    </dgm:pt>
    <dgm:pt modelId="{79D1C8F4-3A7C-491D-8A6A-E228692642A7}" type="pres">
      <dgm:prSet presAssocID="{85301467-5C45-4DD4-9712-48EFE581EA4D}" presName="adorn" presStyleLbl="fgAccFollow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</dgm:spPr>
    </dgm:pt>
  </dgm:ptLst>
  <dgm:cxnLst>
    <dgm:cxn modelId="{E423A8FA-3D84-4138-9BE3-1E3306369B1D}" type="presOf" srcId="{8E18AF36-B1E0-4259-B5B7-589667DD0C39}" destId="{4B819336-EF10-41D9-92E9-10307F360BDA}" srcOrd="0" destOrd="4" presId="urn:microsoft.com/office/officeart/2005/8/layout/bList2"/>
    <dgm:cxn modelId="{53CD1A3F-45BD-4B87-B588-A1A3B35CCECA}" srcId="{E2189EF0-E0B5-46B0-86A3-E2E47DBA2099}" destId="{216F2887-3F5B-4E19-9A59-B8FF78B411C7}" srcOrd="2" destOrd="0" parTransId="{7B63BD4A-A734-4CFE-8BC1-724079CD126A}" sibTransId="{ED8A5AD4-FB96-4789-8688-91E3AFD431C9}"/>
    <dgm:cxn modelId="{FCC279C9-7FD2-43D7-83D8-D8D16538E5C1}" srcId="{A107F16D-7555-40EF-AE03-F3D0605BC4BD}" destId="{EDF1C1E4-C20E-41E8-8B66-B00087E79779}" srcOrd="3" destOrd="0" parTransId="{1C2FE1EC-99EE-48AF-A445-E524616D5FB8}" sibTransId="{FB445E11-98EA-40B2-8239-BDD2383A0ABC}"/>
    <dgm:cxn modelId="{67A1FFC6-929B-41FB-93C7-D316033BE615}" type="presOf" srcId="{E2189EF0-E0B5-46B0-86A3-E2E47DBA2099}" destId="{B879DB10-8A0D-46E0-8EB6-DF949CD4BABB}" srcOrd="1" destOrd="0" presId="urn:microsoft.com/office/officeart/2005/8/layout/bList2"/>
    <dgm:cxn modelId="{CE5C8875-7D32-4AD7-BB5C-8D51BDC22619}" type="presOf" srcId="{A107F16D-7555-40EF-AE03-F3D0605BC4BD}" destId="{B695A942-09E6-419A-AB88-EFC407706EC0}" srcOrd="1" destOrd="0" presId="urn:microsoft.com/office/officeart/2005/8/layout/bList2"/>
    <dgm:cxn modelId="{F1F9DAC4-CF58-40A7-BCB3-97F43A5F45CB}" type="presOf" srcId="{65CA2C6F-D2B7-4042-998A-A816A57D54DB}" destId="{A8D6DA3E-1D21-4C9A-87C5-0F27E4F8D113}" srcOrd="0" destOrd="4" presId="urn:microsoft.com/office/officeart/2005/8/layout/bList2"/>
    <dgm:cxn modelId="{EF0F83D4-55A8-4793-9805-9BEAEA43594E}" type="presOf" srcId="{F5F18244-CF86-4364-BB6F-CFA32CEC0610}" destId="{A8D6DA3E-1D21-4C9A-87C5-0F27E4F8D113}" srcOrd="0" destOrd="0" presId="urn:microsoft.com/office/officeart/2005/8/layout/bList2"/>
    <dgm:cxn modelId="{A1F6B45C-B70F-4CF1-947B-E18085488EA2}" srcId="{CED10B23-F9AA-4304-ADEA-8131BB4348B3}" destId="{A107F16D-7555-40EF-AE03-F3D0605BC4BD}" srcOrd="1" destOrd="0" parTransId="{B59686DF-5979-4CD3-940A-D869328AFEE4}" sibTransId="{3C9247D3-C2DA-4986-ACBC-8CCEDFAEDC97}"/>
    <dgm:cxn modelId="{9D9F98E4-C61E-4DD2-9DB4-9D3E534D65A0}" srcId="{A107F16D-7555-40EF-AE03-F3D0605BC4BD}" destId="{65CA2C6F-D2B7-4042-998A-A816A57D54DB}" srcOrd="4" destOrd="0" parTransId="{9DF8A585-EF89-4ACE-814D-0634520ACAC6}" sibTransId="{ECB887B5-1EC0-4530-AFED-F9234FAFD157}"/>
    <dgm:cxn modelId="{D8A0120A-9217-4478-96A9-BA7E68CB1540}" srcId="{E2189EF0-E0B5-46B0-86A3-E2E47DBA2099}" destId="{8E18AF36-B1E0-4259-B5B7-589667DD0C39}" srcOrd="4" destOrd="0" parTransId="{DCA80263-5D88-4312-833A-55EA12B78847}" sibTransId="{094BD5A1-86BE-4F01-80EF-F4E82CED0696}"/>
    <dgm:cxn modelId="{652C2379-4786-407F-B248-DABEB96D921D}" type="presOf" srcId="{CED10B23-F9AA-4304-ADEA-8131BB4348B3}" destId="{2FAB8FE5-B224-4FEE-A878-2D672BC18B4E}" srcOrd="0" destOrd="0" presId="urn:microsoft.com/office/officeart/2005/8/layout/bList2"/>
    <dgm:cxn modelId="{AE41E07E-874A-43F9-A543-585E65CC5033}" srcId="{E2189EF0-E0B5-46B0-86A3-E2E47DBA2099}" destId="{A3094122-4CF3-43E9-8F6A-813AA955A518}" srcOrd="0" destOrd="0" parTransId="{3DDFF298-8F7C-4DC3-BF1A-0FBD8D927E5B}" sibTransId="{7D96261E-79C5-4D45-8623-932DA85B9F27}"/>
    <dgm:cxn modelId="{D1CA7DA8-0E6D-45AE-8929-DBCC02D36FA8}" srcId="{CED10B23-F9AA-4304-ADEA-8131BB4348B3}" destId="{E2189EF0-E0B5-46B0-86A3-E2E47DBA2099}" srcOrd="0" destOrd="0" parTransId="{7517A446-63E0-432E-B920-8B05A030CACD}" sibTransId="{A3376B68-9D97-42D5-AA60-D9FFD33600DB}"/>
    <dgm:cxn modelId="{8E4D1FA6-5F67-48C7-B8AA-2BE1A8A3E4B4}" type="presOf" srcId="{84083455-71D1-483A-BD1C-32A0196A3E43}" destId="{A8D6DA3E-1D21-4C9A-87C5-0F27E4F8D113}" srcOrd="0" destOrd="5" presId="urn:microsoft.com/office/officeart/2005/8/layout/bList2"/>
    <dgm:cxn modelId="{BC72AA90-74FC-4164-90D5-A539E9FC7292}" type="presOf" srcId="{85301467-5C45-4DD4-9712-48EFE581EA4D}" destId="{E245562E-C0A1-40F4-A5D5-E6C481539157}" srcOrd="0" destOrd="0" presId="urn:microsoft.com/office/officeart/2005/8/layout/bList2"/>
    <dgm:cxn modelId="{ECBF67E0-24E0-4892-BE9A-91C3870BC638}" srcId="{85301467-5C45-4DD4-9712-48EFE581EA4D}" destId="{D5990B8C-C295-4C9E-AB97-9EE029F299F4}" srcOrd="0" destOrd="0" parTransId="{E682BB23-D22C-499B-9DB6-B202291CB368}" sibTransId="{8140EFDD-F05C-4760-AFBF-DDBB961451F5}"/>
    <dgm:cxn modelId="{A1F437E9-E69A-47D1-AA36-C9644C60C476}" type="presOf" srcId="{E2189EF0-E0B5-46B0-86A3-E2E47DBA2099}" destId="{16E1FABD-588C-4BDD-9600-C157CE7779D5}" srcOrd="0" destOrd="0" presId="urn:microsoft.com/office/officeart/2005/8/layout/bList2"/>
    <dgm:cxn modelId="{359E504A-6B9A-49C2-9015-15CC5E392A39}" srcId="{A107F16D-7555-40EF-AE03-F3D0605BC4BD}" destId="{F5F18244-CF86-4364-BB6F-CFA32CEC0610}" srcOrd="0" destOrd="0" parTransId="{A264A40B-852A-42AE-A83B-4E21D56CB672}" sibTransId="{C625E6C1-83B9-4ED9-8D3C-ECF7709E4E60}"/>
    <dgm:cxn modelId="{CF160F1A-2E2E-40B5-B9FB-3992E0235C80}" srcId="{E2189EF0-E0B5-46B0-86A3-E2E47DBA2099}" destId="{F3E74B2E-FD1A-46C7-96BB-F591D937AAFA}" srcOrd="1" destOrd="0" parTransId="{9A3E213D-BD7C-4B42-9017-D8BADC805BC1}" sibTransId="{32F3AC0E-B362-4F18-A9F1-D6EB1F52C766}"/>
    <dgm:cxn modelId="{2DAFFD4F-46C0-45E8-B5CF-D4632EF9905F}" type="presOf" srcId="{D7B22CEC-612F-40AE-86B8-F24C997B94FD}" destId="{A8D6DA3E-1D21-4C9A-87C5-0F27E4F8D113}" srcOrd="0" destOrd="6" presId="urn:microsoft.com/office/officeart/2005/8/layout/bList2"/>
    <dgm:cxn modelId="{8EE4AB5E-0FD2-4F23-86BF-9A9BEBB0AEA6}" type="presOf" srcId="{B5EA176F-C01B-4246-BBE0-CD12D4F7E019}" destId="{A8D6DA3E-1D21-4C9A-87C5-0F27E4F8D113}" srcOrd="0" destOrd="1" presId="urn:microsoft.com/office/officeart/2005/8/layout/bList2"/>
    <dgm:cxn modelId="{BAD3E4FE-38E5-42EF-B282-90EC3747C1AF}" type="presOf" srcId="{A107F16D-7555-40EF-AE03-F3D0605BC4BD}" destId="{DA25B438-27A8-4F02-917E-8DCEBB555065}" srcOrd="0" destOrd="0" presId="urn:microsoft.com/office/officeart/2005/8/layout/bList2"/>
    <dgm:cxn modelId="{AC94D891-A425-4B22-A83E-CAC0CE4C2075}" srcId="{CED10B23-F9AA-4304-ADEA-8131BB4348B3}" destId="{85301467-5C45-4DD4-9712-48EFE581EA4D}" srcOrd="2" destOrd="0" parTransId="{BBAFDA15-E1EE-48C9-8B69-1E4D671E2CA6}" sibTransId="{35A33B4D-77AD-418A-830E-271025B5D8DD}"/>
    <dgm:cxn modelId="{C08BADDE-D98E-4603-B578-359A500D4D19}" type="presOf" srcId="{85301467-5C45-4DD4-9712-48EFE581EA4D}" destId="{E0A48A7D-2AB7-462D-AD41-CDC567306BA4}" srcOrd="1" destOrd="0" presId="urn:microsoft.com/office/officeart/2005/8/layout/bList2"/>
    <dgm:cxn modelId="{312C6E97-1383-4D37-9372-83C02065ED6F}" type="presOf" srcId="{A3094122-4CF3-43E9-8F6A-813AA955A518}" destId="{4B819336-EF10-41D9-92E9-10307F360BDA}" srcOrd="0" destOrd="0" presId="urn:microsoft.com/office/officeart/2005/8/layout/bList2"/>
    <dgm:cxn modelId="{E6B17E8D-BEA9-43DD-9BE7-FC921250C690}" type="presOf" srcId="{D5990B8C-C295-4C9E-AB97-9EE029F299F4}" destId="{E6362B95-4AAC-4639-8FEB-0BD25B51789E}" srcOrd="0" destOrd="0" presId="urn:microsoft.com/office/officeart/2005/8/layout/bList2"/>
    <dgm:cxn modelId="{CCA92F65-9A74-4197-944C-566024F662A3}" type="presOf" srcId="{10BCFD8A-A20E-4255-8DCC-30EF58500CD0}" destId="{E6362B95-4AAC-4639-8FEB-0BD25B51789E}" srcOrd="0" destOrd="1" presId="urn:microsoft.com/office/officeart/2005/8/layout/bList2"/>
    <dgm:cxn modelId="{833485D2-8909-4CCA-B88A-3AF5CBB79D24}" type="presOf" srcId="{A3376B68-9D97-42D5-AA60-D9FFD33600DB}" destId="{F57E2269-D1CD-4F66-8CF7-0E53F3FE030C}" srcOrd="0" destOrd="0" presId="urn:microsoft.com/office/officeart/2005/8/layout/bList2"/>
    <dgm:cxn modelId="{64A447DD-0D18-4FD2-A3F4-31BD9C0EF890}" srcId="{A107F16D-7555-40EF-AE03-F3D0605BC4BD}" destId="{84083455-71D1-483A-BD1C-32A0196A3E43}" srcOrd="5" destOrd="0" parTransId="{B0ECC1B1-F552-4A07-9B6D-34363BEB0B97}" sibTransId="{90FC9A41-D79D-4039-959A-CB401882AA5F}"/>
    <dgm:cxn modelId="{49382CDD-E2A8-4D3E-A56D-163438463E2A}" type="presOf" srcId="{EDF1C1E4-C20E-41E8-8B66-B00087E79779}" destId="{A8D6DA3E-1D21-4C9A-87C5-0F27E4F8D113}" srcOrd="0" destOrd="3" presId="urn:microsoft.com/office/officeart/2005/8/layout/bList2"/>
    <dgm:cxn modelId="{38A36DDD-BDA0-4995-811E-8C27780FCE2E}" type="presOf" srcId="{EA0E0EF9-E7D8-4FFC-B4A3-8EA4D7B54418}" destId="{A8D6DA3E-1D21-4C9A-87C5-0F27E4F8D113}" srcOrd="0" destOrd="2" presId="urn:microsoft.com/office/officeart/2005/8/layout/bList2"/>
    <dgm:cxn modelId="{874F4DB4-7755-47E1-B3DC-E260F7860DC9}" srcId="{A107F16D-7555-40EF-AE03-F3D0605BC4BD}" destId="{B5EA176F-C01B-4246-BBE0-CD12D4F7E019}" srcOrd="1" destOrd="0" parTransId="{A0AC812F-AFC5-4916-AB4F-94A20A21633A}" sibTransId="{216C8A38-41FA-4502-AB39-CB2C860B675E}"/>
    <dgm:cxn modelId="{88E9BFE3-EA9F-4E24-B814-2962E7B9777F}" type="presOf" srcId="{216F2887-3F5B-4E19-9A59-B8FF78B411C7}" destId="{4B819336-EF10-41D9-92E9-10307F360BDA}" srcOrd="0" destOrd="2" presId="urn:microsoft.com/office/officeart/2005/8/layout/bList2"/>
    <dgm:cxn modelId="{0CA42578-21E9-4B39-84D4-E695B2AB481D}" srcId="{E2189EF0-E0B5-46B0-86A3-E2E47DBA2099}" destId="{5AB9D542-2BC3-42A7-8AA9-3800353D4BD9}" srcOrd="3" destOrd="0" parTransId="{B204AF10-B77C-4701-858A-85E0D8544A08}" sibTransId="{93D1A73A-1A85-4F4A-9936-B6FBC83FAFAD}"/>
    <dgm:cxn modelId="{25577669-112A-4F6D-8D20-837F8D890051}" srcId="{A107F16D-7555-40EF-AE03-F3D0605BC4BD}" destId="{EA0E0EF9-E7D8-4FFC-B4A3-8EA4D7B54418}" srcOrd="2" destOrd="0" parTransId="{392F59CE-908E-48E6-83FA-7B9E87E92E64}" sibTransId="{EE33AB65-9CCB-46DE-9FA0-E2203D763C73}"/>
    <dgm:cxn modelId="{E934152D-A613-4335-BEF5-225033C0586E}" type="presOf" srcId="{5AB9D542-2BC3-42A7-8AA9-3800353D4BD9}" destId="{4B819336-EF10-41D9-92E9-10307F360BDA}" srcOrd="0" destOrd="3" presId="urn:microsoft.com/office/officeart/2005/8/layout/bList2"/>
    <dgm:cxn modelId="{004964A2-7E32-47DF-AED2-30114FCD63F3}" srcId="{85301467-5C45-4DD4-9712-48EFE581EA4D}" destId="{10BCFD8A-A20E-4255-8DCC-30EF58500CD0}" srcOrd="1" destOrd="0" parTransId="{B2115CDA-6FD4-4502-B578-B1FACF7203FD}" sibTransId="{EABC63F8-DC05-4A17-AFBE-780392BB86DE}"/>
    <dgm:cxn modelId="{C5A72EDD-FBF2-4F03-AC8C-ECF254D54B08}" srcId="{A107F16D-7555-40EF-AE03-F3D0605BC4BD}" destId="{D7B22CEC-612F-40AE-86B8-F24C997B94FD}" srcOrd="6" destOrd="0" parTransId="{0B9A4F22-2C20-4B4E-A2A9-4DC4B3D8F720}" sibTransId="{D8FDBE98-4973-48F6-A91F-A8423E4F9699}"/>
    <dgm:cxn modelId="{ED5B21FB-CFDB-4BA8-9BF2-A9C60B6FB9FB}" type="presOf" srcId="{3C9247D3-C2DA-4986-ACBC-8CCEDFAEDC97}" destId="{DE3AE95D-1932-4094-9B29-F4A53384AF10}" srcOrd="0" destOrd="0" presId="urn:microsoft.com/office/officeart/2005/8/layout/bList2"/>
    <dgm:cxn modelId="{89D80FCB-EB15-4401-8486-E86A7A2C2C40}" type="presOf" srcId="{F3E74B2E-FD1A-46C7-96BB-F591D937AAFA}" destId="{4B819336-EF10-41D9-92E9-10307F360BDA}" srcOrd="0" destOrd="1" presId="urn:microsoft.com/office/officeart/2005/8/layout/bList2"/>
    <dgm:cxn modelId="{65C80072-B664-439E-87A7-68A06B31A411}" type="presParOf" srcId="{2FAB8FE5-B224-4FEE-A878-2D672BC18B4E}" destId="{A89015D4-CE6F-44F7-8A60-6638B4FA015F}" srcOrd="0" destOrd="0" presId="urn:microsoft.com/office/officeart/2005/8/layout/bList2"/>
    <dgm:cxn modelId="{CC030A34-F3BA-4C6F-AACD-42E54A75DC11}" type="presParOf" srcId="{A89015D4-CE6F-44F7-8A60-6638B4FA015F}" destId="{4B819336-EF10-41D9-92E9-10307F360BDA}" srcOrd="0" destOrd="0" presId="urn:microsoft.com/office/officeart/2005/8/layout/bList2"/>
    <dgm:cxn modelId="{47C414B1-CBBF-4B34-ADB4-B501C82F8669}" type="presParOf" srcId="{A89015D4-CE6F-44F7-8A60-6638B4FA015F}" destId="{16E1FABD-588C-4BDD-9600-C157CE7779D5}" srcOrd="1" destOrd="0" presId="urn:microsoft.com/office/officeart/2005/8/layout/bList2"/>
    <dgm:cxn modelId="{574AF3C8-97B9-49EA-B4F6-4A3C68A529AE}" type="presParOf" srcId="{A89015D4-CE6F-44F7-8A60-6638B4FA015F}" destId="{B879DB10-8A0D-46E0-8EB6-DF949CD4BABB}" srcOrd="2" destOrd="0" presId="urn:microsoft.com/office/officeart/2005/8/layout/bList2"/>
    <dgm:cxn modelId="{6D9C12E6-B355-46E4-9EF8-0B5C47C1182E}" type="presParOf" srcId="{A89015D4-CE6F-44F7-8A60-6638B4FA015F}" destId="{5011A150-3EB0-487C-A3DB-7201F2FC54DD}" srcOrd="3" destOrd="0" presId="urn:microsoft.com/office/officeart/2005/8/layout/bList2"/>
    <dgm:cxn modelId="{C8F19B34-1CC2-4D7D-85C8-3199F3855A21}" type="presParOf" srcId="{2FAB8FE5-B224-4FEE-A878-2D672BC18B4E}" destId="{F57E2269-D1CD-4F66-8CF7-0E53F3FE030C}" srcOrd="1" destOrd="0" presId="urn:microsoft.com/office/officeart/2005/8/layout/bList2"/>
    <dgm:cxn modelId="{5A08EC03-BBA4-4D5E-868A-8DC8FDD799FE}" type="presParOf" srcId="{2FAB8FE5-B224-4FEE-A878-2D672BC18B4E}" destId="{6150DE60-F54B-4A1F-ACD8-CD3F31CC8A7E}" srcOrd="2" destOrd="0" presId="urn:microsoft.com/office/officeart/2005/8/layout/bList2"/>
    <dgm:cxn modelId="{3102377C-2FE9-4E64-AE39-3E16B0A6A688}" type="presParOf" srcId="{6150DE60-F54B-4A1F-ACD8-CD3F31CC8A7E}" destId="{A8D6DA3E-1D21-4C9A-87C5-0F27E4F8D113}" srcOrd="0" destOrd="0" presId="urn:microsoft.com/office/officeart/2005/8/layout/bList2"/>
    <dgm:cxn modelId="{8AEA6AB7-9908-4509-9A05-F45F6FF543AF}" type="presParOf" srcId="{6150DE60-F54B-4A1F-ACD8-CD3F31CC8A7E}" destId="{DA25B438-27A8-4F02-917E-8DCEBB555065}" srcOrd="1" destOrd="0" presId="urn:microsoft.com/office/officeart/2005/8/layout/bList2"/>
    <dgm:cxn modelId="{9C9874F7-F095-4912-8897-E55B7266D1F7}" type="presParOf" srcId="{6150DE60-F54B-4A1F-ACD8-CD3F31CC8A7E}" destId="{B695A942-09E6-419A-AB88-EFC407706EC0}" srcOrd="2" destOrd="0" presId="urn:microsoft.com/office/officeart/2005/8/layout/bList2"/>
    <dgm:cxn modelId="{B7D3CD52-93BA-4C56-808B-0D05912F13C4}" type="presParOf" srcId="{6150DE60-F54B-4A1F-ACD8-CD3F31CC8A7E}" destId="{AB8090B0-AAF1-4936-B25C-D3C09FF013F8}" srcOrd="3" destOrd="0" presId="urn:microsoft.com/office/officeart/2005/8/layout/bList2"/>
    <dgm:cxn modelId="{94317550-48D1-4D17-895B-68540032A2C5}" type="presParOf" srcId="{2FAB8FE5-B224-4FEE-A878-2D672BC18B4E}" destId="{DE3AE95D-1932-4094-9B29-F4A53384AF10}" srcOrd="3" destOrd="0" presId="urn:microsoft.com/office/officeart/2005/8/layout/bList2"/>
    <dgm:cxn modelId="{F8AF82EA-3F73-47D3-9245-CD71021B734B}" type="presParOf" srcId="{2FAB8FE5-B224-4FEE-A878-2D672BC18B4E}" destId="{1454365E-91EA-4DA8-BEE9-B42394221018}" srcOrd="4" destOrd="0" presId="urn:microsoft.com/office/officeart/2005/8/layout/bList2"/>
    <dgm:cxn modelId="{7F5F5CEB-80E7-4A71-ACF4-207F1C127FB0}" type="presParOf" srcId="{1454365E-91EA-4DA8-BEE9-B42394221018}" destId="{E6362B95-4AAC-4639-8FEB-0BD25B51789E}" srcOrd="0" destOrd="0" presId="urn:microsoft.com/office/officeart/2005/8/layout/bList2"/>
    <dgm:cxn modelId="{6C339BB7-A44F-4F14-9B1B-46AC519DC60F}" type="presParOf" srcId="{1454365E-91EA-4DA8-BEE9-B42394221018}" destId="{E245562E-C0A1-40F4-A5D5-E6C481539157}" srcOrd="1" destOrd="0" presId="urn:microsoft.com/office/officeart/2005/8/layout/bList2"/>
    <dgm:cxn modelId="{EEF585E8-0440-48FB-8D94-98295B888430}" type="presParOf" srcId="{1454365E-91EA-4DA8-BEE9-B42394221018}" destId="{E0A48A7D-2AB7-462D-AD41-CDC567306BA4}" srcOrd="2" destOrd="0" presId="urn:microsoft.com/office/officeart/2005/8/layout/bList2"/>
    <dgm:cxn modelId="{8CCDA97D-6BEE-425A-BD03-C4B6297CF06F}" type="presParOf" srcId="{1454365E-91EA-4DA8-BEE9-B42394221018}" destId="{79D1C8F4-3A7C-491D-8A6A-E228692642A7}" srcOrd="3" destOrd="0" presId="urn:microsoft.com/office/officeart/2005/8/layout/b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819336-EF10-41D9-92E9-10307F360BDA}">
      <dsp:nvSpPr>
        <dsp:cNvPr id="0" name=""/>
        <dsp:cNvSpPr/>
      </dsp:nvSpPr>
      <dsp:spPr>
        <a:xfrm>
          <a:off x="8034" y="815748"/>
          <a:ext cx="3470115" cy="2590367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72390" rIns="24130" bIns="24130" numCol="1" spcCol="1270" anchor="t" anchorCtr="0">
          <a:noAutofit/>
        </a:bodyPr>
        <a:lstStyle/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baseline="0" dirty="0"/>
            <a:t>Demand forecasting</a:t>
          </a:r>
          <a:endParaRPr lang="en-GB" sz="1900" kern="1200" dirty="0"/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dirty="0"/>
            <a:t>Price modelling</a:t>
          </a: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dirty="0"/>
            <a:t>Risk analytics</a:t>
          </a: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dirty="0"/>
            <a:t>Real estate appraisal</a:t>
          </a: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GB" sz="1900" kern="1200" dirty="0"/>
        </a:p>
      </dsp:txBody>
      <dsp:txXfrm>
        <a:off x="68729" y="876443"/>
        <a:ext cx="3348725" cy="2529672"/>
      </dsp:txXfrm>
    </dsp:sp>
    <dsp:sp modelId="{B879DB10-8A0D-46E0-8EB6-DF949CD4BABB}">
      <dsp:nvSpPr>
        <dsp:cNvPr id="0" name=""/>
        <dsp:cNvSpPr/>
      </dsp:nvSpPr>
      <dsp:spPr>
        <a:xfrm>
          <a:off x="8034" y="3406116"/>
          <a:ext cx="3470115" cy="11138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0" rIns="39370" bIns="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baseline="0" dirty="0"/>
            <a:t>Regression</a:t>
          </a:r>
          <a:endParaRPr lang="en-GB" sz="3100" kern="1200" dirty="0"/>
        </a:p>
      </dsp:txBody>
      <dsp:txXfrm>
        <a:off x="8034" y="3406116"/>
        <a:ext cx="2443743" cy="1113858"/>
      </dsp:txXfrm>
    </dsp:sp>
    <dsp:sp modelId="{5011A150-3EB0-487C-A3DB-7201F2FC54DD}">
      <dsp:nvSpPr>
        <dsp:cNvPr id="0" name=""/>
        <dsp:cNvSpPr/>
      </dsp:nvSpPr>
      <dsp:spPr>
        <a:xfrm>
          <a:off x="2549941" y="3583042"/>
          <a:ext cx="1214540" cy="1214540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D6DA3E-1D21-4C9A-87C5-0F27E4F8D113}">
      <dsp:nvSpPr>
        <dsp:cNvPr id="0" name=""/>
        <dsp:cNvSpPr/>
      </dsp:nvSpPr>
      <dsp:spPr>
        <a:xfrm>
          <a:off x="4065376" y="815748"/>
          <a:ext cx="3470115" cy="2590367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72390" rIns="24130" bIns="24130" numCol="1" spcCol="1270" anchor="t" anchorCtr="0">
          <a:noAutofit/>
        </a:bodyPr>
        <a:lstStyle/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baseline="0"/>
            <a:t>Propensity modelling</a:t>
          </a:r>
          <a:endParaRPr lang="en-GB" sz="1900" kern="1200"/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baseline="0"/>
            <a:t>Churn modelling</a:t>
          </a:r>
          <a:endParaRPr lang="en-GB" sz="1900" kern="1200"/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baseline="0"/>
            <a:t>Outlier detection</a:t>
          </a:r>
          <a:endParaRPr lang="en-GB" sz="1900" kern="1200"/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baseline="0" dirty="0"/>
            <a:t>Next best action</a:t>
          </a:r>
          <a:endParaRPr lang="en-GB" sz="1900" kern="1200" dirty="0"/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dirty="0"/>
            <a:t>Discrete choice analysis</a:t>
          </a: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dirty="0"/>
            <a:t>Face detection</a:t>
          </a: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dirty="0"/>
            <a:t>Image classification</a:t>
          </a:r>
        </a:p>
      </dsp:txBody>
      <dsp:txXfrm>
        <a:off x="4126071" y="876443"/>
        <a:ext cx="3348725" cy="2529672"/>
      </dsp:txXfrm>
    </dsp:sp>
    <dsp:sp modelId="{B695A942-09E6-419A-AB88-EFC407706EC0}">
      <dsp:nvSpPr>
        <dsp:cNvPr id="0" name=""/>
        <dsp:cNvSpPr/>
      </dsp:nvSpPr>
      <dsp:spPr>
        <a:xfrm>
          <a:off x="4065376" y="3406116"/>
          <a:ext cx="3470115" cy="11138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0" rIns="39370" bIns="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baseline="0"/>
            <a:t>Classification</a:t>
          </a:r>
          <a:endParaRPr lang="en-GB" sz="3100" kern="1200"/>
        </a:p>
      </dsp:txBody>
      <dsp:txXfrm>
        <a:off x="4065376" y="3406116"/>
        <a:ext cx="2443743" cy="1113858"/>
      </dsp:txXfrm>
    </dsp:sp>
    <dsp:sp modelId="{AB8090B0-AAF1-4936-B25C-D3C09FF013F8}">
      <dsp:nvSpPr>
        <dsp:cNvPr id="0" name=""/>
        <dsp:cNvSpPr/>
      </dsp:nvSpPr>
      <dsp:spPr>
        <a:xfrm>
          <a:off x="6607283" y="3583042"/>
          <a:ext cx="1214540" cy="1214540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4000" r="-44000"/>
          </a:stretch>
        </a:blip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362B95-4AAC-4639-8FEB-0BD25B51789E}">
      <dsp:nvSpPr>
        <dsp:cNvPr id="0" name=""/>
        <dsp:cNvSpPr/>
      </dsp:nvSpPr>
      <dsp:spPr>
        <a:xfrm>
          <a:off x="8122718" y="815748"/>
          <a:ext cx="3470115" cy="2590367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72390" rIns="24130" bIns="24130" numCol="1" spcCol="1270" anchor="t" anchorCtr="0">
          <a:noAutofit/>
        </a:bodyPr>
        <a:lstStyle/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baseline="0" dirty="0"/>
            <a:t>Customer segmentation</a:t>
          </a:r>
          <a:endParaRPr lang="en-GB" sz="1900" kern="1200" dirty="0"/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dirty="0"/>
            <a:t>Topic modelling</a:t>
          </a:r>
        </a:p>
      </dsp:txBody>
      <dsp:txXfrm>
        <a:off x="8183413" y="876443"/>
        <a:ext cx="3348725" cy="2529672"/>
      </dsp:txXfrm>
    </dsp:sp>
    <dsp:sp modelId="{E0A48A7D-2AB7-462D-AD41-CDC567306BA4}">
      <dsp:nvSpPr>
        <dsp:cNvPr id="0" name=""/>
        <dsp:cNvSpPr/>
      </dsp:nvSpPr>
      <dsp:spPr>
        <a:xfrm>
          <a:off x="8122718" y="3406116"/>
          <a:ext cx="3470115" cy="11138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0" rIns="39370" bIns="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baseline="0"/>
            <a:t>Clustering</a:t>
          </a:r>
          <a:endParaRPr lang="en-GB" sz="3100" kern="1200"/>
        </a:p>
      </dsp:txBody>
      <dsp:txXfrm>
        <a:off x="8122718" y="3406116"/>
        <a:ext cx="2443743" cy="1113858"/>
      </dsp:txXfrm>
    </dsp:sp>
    <dsp:sp modelId="{79D1C8F4-3A7C-491D-8A6A-E228692642A7}">
      <dsp:nvSpPr>
        <dsp:cNvPr id="0" name=""/>
        <dsp:cNvSpPr/>
      </dsp:nvSpPr>
      <dsp:spPr>
        <a:xfrm>
          <a:off x="10664625" y="3583042"/>
          <a:ext cx="1214540" cy="1214540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List2">
  <dgm:title val=""/>
  <dgm:desc val=""/>
  <dgm:catLst>
    <dgm:cat type="list" pri="7000"/>
    <dgm:cat type="convert" pri="16000"/>
    <dgm:cat type="picture" pri="28000"/>
    <dgm:cat type="pictureconvert" pri="28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dir/>
      <dgm:animLvl val="lvl"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08"/>
      <dgm:constr type="sp" refType="w" refFor="ch" refForName="compNode" op="equ" fact="0.16"/>
      <dgm:constr type="primFontSz" for="des" forName="parentText" op="equ" val="65"/>
      <dgm:constr type="primFontSz" for="des" forName="childRect" op="equ" val="65"/>
    </dgm:constrLst>
    <dgm:ruleLst/>
    <dgm:forEach name="nodesForEach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/>
        <dgm:choose name="Name3">
          <dgm:if name="Name4" axis="self" func="var" arg="dir" op="equ" val="norm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l" for="ch" forName="childRect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l" for="ch" forName="parentText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l" for="ch" forName="parentRect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r" for="ch" forName="adorn" refType="w"/>
            </dgm:constrLst>
          </dgm:if>
          <dgm:else name="Name5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r" for="ch" forName="childRect" refType="w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r" for="ch" forName="parentText" refType="w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r" for="ch" forName="parentRect" refType="w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l" for="ch" forName="adorn"/>
            </dgm:constrLst>
          </dgm:else>
        </dgm:choose>
        <dgm:ruleLst/>
        <dgm:layoutNode name="childRect" styleLbl="b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2SameRect" r:blip="">
            <dgm:adjLst>
              <dgm:adj idx="1" val="0.08"/>
            </dgm:adjLst>
          </dgm:shape>
          <dgm:presOf axis="des" ptType="node"/>
          <dgm:constrLst>
            <dgm:constr type="secFontSz" refType="primFontSz"/>
            <dgm:constr type="tMarg" refType="primFontSz" fact="0.3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Text">
          <dgm:varLst>
            <dgm:chMax val="0"/>
            <dgm:bulletEnabled val="1"/>
          </dgm:varLst>
          <dgm:choose name="Name6">
            <dgm:if name="Name7" func="var" arg="dir" op="equ" val="norm">
              <dgm:alg type="tx">
                <dgm:param type="parTxLTRAlign" val="l"/>
                <dgm:param type="parTxRTLAlign" val="l"/>
              </dgm:alg>
            </dgm:if>
            <dgm:else name="Name8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ect" r:blip="" zOrderOff="1" hideGeom="1">
            <dgm:adjLst/>
          </dgm:shape>
          <dgm:presOf axis="self" ptType="node"/>
          <dgm:constrLst>
            <dgm:constr type="tMarg"/>
            <dgm:constr type="bMarg"/>
            <dgm:constr type="lMarg" refType="primFontSz" fact="0.3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Rect" styleLbl="alignNode1">
          <dgm:alg type="sp"/>
          <dgm:shape xmlns:r="http://schemas.openxmlformats.org/officeDocument/2006/relationships" type="rect" r:blip="">
            <dgm:adjLst/>
          </dgm:shape>
          <dgm:presOf axis="self" ptType="node"/>
          <dgm:constrLst/>
          <dgm:ruleLst/>
        </dgm:layoutNode>
        <dgm:layoutNode name="adorn" styleLbl="fgAccFollow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w" val="1"/>
            <dgm:constr type="h" refType="w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2153"/>
            <a:ext cx="3169920" cy="480060"/>
          </a:xfrm>
          <a:prstGeom prst="rect">
            <a:avLst/>
          </a:prstGeom>
        </p:spPr>
        <p:txBody>
          <a:bodyPr vert="horz" lIns="96653" tIns="48327" rIns="96653" bIns="48327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53" tIns="48327" rIns="96653" bIns="48327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12/20/2016 2:54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6181344" cy="349056"/>
          </a:xfrm>
          <a:prstGeom prst="rect">
            <a:avLst/>
          </a:prstGeom>
        </p:spPr>
        <p:txBody>
          <a:bodyPr vert="horz" lIns="96653" tIns="48327" rIns="96653" bIns="48327" rtlCol="0" anchor="b"/>
          <a:lstStyle>
            <a:lvl1pPr algn="l">
              <a:defRPr sz="1200"/>
            </a:lvl1pPr>
          </a:lstStyle>
          <a:p>
            <a:pPr marL="421179" defTabSz="966211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6169151" y="9119474"/>
            <a:ext cx="1144355" cy="480060"/>
          </a:xfrm>
          <a:prstGeom prst="rect">
            <a:avLst/>
          </a:prstGeom>
        </p:spPr>
        <p:txBody>
          <a:bodyPr vert="horz" lIns="96653" tIns="48327" rIns="96653" bIns="48327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53" tIns="48327" rIns="96653" bIns="48327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53" tIns="48327" rIns="96653" bIns="48327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9121141"/>
            <a:ext cx="6315456" cy="373762"/>
          </a:xfrm>
          <a:prstGeom prst="rect">
            <a:avLst/>
          </a:prstGeom>
        </p:spPr>
        <p:txBody>
          <a:bodyPr vert="horz" lIns="96653" tIns="48327" rIns="96653" bIns="48327" rtlCol="0" anchor="b"/>
          <a:lstStyle>
            <a:lvl1pPr marL="604081" indent="0" algn="l">
              <a:defRPr sz="1200"/>
            </a:lvl1pPr>
          </a:lstStyle>
          <a:p>
            <a:pPr defTabSz="966211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53" tIns="48327" rIns="96653" bIns="48327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12/20/2016 2:54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53" tIns="48327" rIns="96653" bIns="48327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6303263" y="9119474"/>
            <a:ext cx="1010243" cy="480060"/>
          </a:xfrm>
          <a:prstGeom prst="rect">
            <a:avLst/>
          </a:prstGeom>
        </p:spPr>
        <p:txBody>
          <a:bodyPr vert="horz" lIns="96653" tIns="48327" rIns="96653" bIns="48327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544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16" indent="-107934" algn="l" defTabSz="932544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593" indent="-117378" algn="l" defTabSz="932544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447" indent="-149757" algn="l" defTabSz="932544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363" indent="-117378" algn="l" defTabSz="932544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360" algn="l" defTabSz="93254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7631" algn="l" defTabSz="93254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3903" algn="l" defTabSz="93254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175" algn="l" defTabSz="93254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457200" y="719138"/>
            <a:ext cx="6400800" cy="360045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6041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6041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70662" indent="-296408"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85634" indent="-237127"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59887" indent="-237127"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134141" indent="-237127"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608395" indent="-237127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3082648" indent="-237127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556902" indent="-237127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4031155" indent="-237127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B0957747-978F-4142-991A-1219862459BD}" type="slidenum">
              <a:rPr lang="en-US" sz="1200">
                <a:latin typeface="Calibri" charset="0"/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en-US" sz="12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0676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19138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66211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12/20/2016 2:54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0454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19138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we bring you RML</a:t>
            </a:r>
            <a:r>
              <a:rPr lang="en-US" baseline="0" dirty="0"/>
              <a:t> – a new machine learning package for R.  This product is a joint project between the Microsoft R Server and TLC teams. We’re really excited to be working with the MRS team.  MRS is a great product which brings you scalable, distributed and integrated R.  TLC brings you state-on-art, battle-tested machine learning algorithms.  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44EFAC48-29CA-4BCB-AAF2-926CEF9FED98}" type="datetime8">
              <a:rPr lang="en-US" smtClean="0"/>
              <a:t>12/20/2016 2:54 AM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4819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1" name="Header Placeholder 10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Machine Learning, Analytics, &amp; Data Science Conference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9020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19138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vision for RML is simple – make machine learning on R </a:t>
            </a:r>
            <a:r>
              <a:rPr lang="en-US" baseline="0" dirty="0"/>
              <a:t>simpler, better and faster:: </a:t>
            </a:r>
          </a:p>
          <a:p>
            <a:pPr marL="177845" indent="-177845">
              <a:buFontTx/>
              <a:buChar char="-"/>
            </a:pPr>
            <a:r>
              <a:rPr lang="en-US" baseline="0" dirty="0"/>
              <a:t>Make ML in R simpler – available on multiple OSes and SQL server</a:t>
            </a:r>
          </a:p>
          <a:p>
            <a:pPr marL="177845" indent="-177845">
              <a:buFontTx/>
              <a:buChar char="-"/>
            </a:pPr>
            <a:r>
              <a:rPr lang="en-US" baseline="0" dirty="0"/>
              <a:t>Make ML in R better – bring high-accuracy learners and transforms for text and large data</a:t>
            </a:r>
          </a:p>
          <a:p>
            <a:pPr marL="177845" indent="-177845">
              <a:buFontTx/>
              <a:buChar char="-"/>
            </a:pPr>
            <a:r>
              <a:rPr lang="en-US" baseline="0" dirty="0"/>
              <a:t>Make ML in R faster – bringing multi-threaded and distributed learners that can scale up and scale out, and stream on unlimited data. </a:t>
            </a:r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Machine Learning, Analytics, &amp; Data Science Conference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4819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02ADDEA-1593-4BF6-82FC-4D1690AE5C33}" type="datetime8">
              <a:rPr lang="en-US" smtClean="0"/>
              <a:t>12/20/2016 2:54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547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19138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To make this concrete, we asked a data scientist on our partner team to </a:t>
            </a:r>
            <a:r>
              <a:rPr lang="en-US" baseline="0"/>
              <a:t>create experiments on </a:t>
            </a:r>
            <a:r>
              <a:rPr lang="en-US" baseline="0" dirty="0"/>
              <a:t>a standard Twitter sentiment benchmark</a:t>
            </a:r>
            <a:r>
              <a:rPr lang="en-US" baseline="0"/>
              <a:t>, Compared RML </a:t>
            </a:r>
            <a:r>
              <a:rPr lang="en-US" baseline="0" dirty="0"/>
              <a:t>to CRAN R with the tm package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Machine Learning, Analytics, &amp; Data Science Conference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4819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02ADDEA-1593-4BF6-82FC-4D1690AE5C33}" type="datetime8">
              <a:rPr lang="en-US" smtClean="0"/>
              <a:t>12/20/2016 2:54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0795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19138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RML allows R developers </a:t>
            </a:r>
          </a:p>
          <a:p>
            <a:pPr marL="177845" indent="-177845">
              <a:buFontTx/>
              <a:buChar char="-"/>
            </a:pPr>
            <a:r>
              <a:rPr lang="en-US" baseline="0" dirty="0"/>
              <a:t>Writing 9 times less lines of code</a:t>
            </a:r>
          </a:p>
          <a:p>
            <a:pPr marL="177845" indent="-177845">
              <a:buFontTx/>
              <a:buChar char="-"/>
            </a:pPr>
            <a:r>
              <a:rPr lang="en-US" baseline="0" dirty="0"/>
              <a:t>Obtain a solution that’s 10% more accurate</a:t>
            </a:r>
          </a:p>
          <a:p>
            <a:pPr marL="177845" indent="-177845">
              <a:buFontTx/>
              <a:buChar char="-"/>
            </a:pPr>
            <a:r>
              <a:rPr lang="en-US" baseline="0" dirty="0"/>
              <a:t>In 30x less training time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Machine Learning, Analytics, &amp; Data Science Conference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4819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02ADDEA-1593-4BF6-82FC-4D1690AE5C33}" type="datetime8">
              <a:rPr lang="en-US" smtClean="0"/>
              <a:t>12/20/2016 2:54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439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08" t="16947" r="68" b="15692"/>
          <a:stretch/>
        </p:blipFill>
        <p:spPr>
          <a:xfrm>
            <a:off x="637" y="-635"/>
            <a:ext cx="12435840" cy="6995160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5757799" y="2145701"/>
            <a:ext cx="6404041" cy="3561363"/>
          </a:xfrm>
          <a:prstGeom prst="rect">
            <a:avLst/>
          </a:prstGeom>
          <a:solidFill>
            <a:srgbClr val="002050">
              <a:alpha val="8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62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1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5761101" y="2145699"/>
            <a:ext cx="6400736" cy="1828800"/>
          </a:xfrm>
          <a:noFill/>
        </p:spPr>
        <p:txBody>
          <a:bodyPr lIns="146304" tIns="91440" rIns="146304" bIns="91440" anchor="t" anchorCtr="0"/>
          <a:lstStyle>
            <a:lvl1pPr>
              <a:defRPr sz="5401" spc="-101" baseline="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5759449" y="3974481"/>
            <a:ext cx="6402388" cy="173258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477" y="6164264"/>
            <a:ext cx="1686560" cy="363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958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51"/>
            <a:ext cx="5486399" cy="2425792"/>
          </a:xfrm>
        </p:spPr>
        <p:txBody>
          <a:bodyPr wrap="square">
            <a:spAutoFit/>
          </a:bodyPr>
          <a:lstStyle>
            <a:lvl1pPr marL="287385" indent="-287385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252" indent="-233233">
              <a:defRPr sz="2401"/>
            </a:lvl2pPr>
            <a:lvl3pPr marL="699699" indent="-168446">
              <a:tabLst/>
              <a:defRPr sz="2001"/>
            </a:lvl3pPr>
            <a:lvl4pPr marL="881101" indent="-181403">
              <a:defRPr/>
            </a:lvl4pPr>
            <a:lvl5pPr marL="1049548" indent="-168446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2" y="1212851"/>
            <a:ext cx="5486399" cy="2425792"/>
          </a:xfrm>
        </p:spPr>
        <p:txBody>
          <a:bodyPr wrap="square">
            <a:spAutoFit/>
          </a:bodyPr>
          <a:lstStyle>
            <a:lvl1pPr marL="287385" indent="-287385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252" indent="-233233">
              <a:defRPr sz="2401"/>
            </a:lvl2pPr>
            <a:lvl3pPr marL="699699" indent="-168446">
              <a:tabLst/>
              <a:defRPr sz="2001"/>
            </a:lvl3pPr>
            <a:lvl4pPr marL="881101" indent="-181403">
              <a:defRPr/>
            </a:lvl4pPr>
            <a:lvl5pPr marL="1049548" indent="-168446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371309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51"/>
            <a:ext cx="5486399" cy="2425792"/>
          </a:xfrm>
        </p:spPr>
        <p:txBody>
          <a:bodyPr wrap="square">
            <a:spAutoFit/>
          </a:bodyPr>
          <a:lstStyle>
            <a:lvl1pPr marL="287385" indent="-287385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252" indent="-233233">
              <a:defRPr sz="2401"/>
            </a:lvl2pPr>
            <a:lvl3pPr marL="699699" indent="-168446">
              <a:tabLst/>
              <a:defRPr sz="2001"/>
            </a:lvl3pPr>
            <a:lvl4pPr marL="881101" indent="-181403">
              <a:defRPr/>
            </a:lvl4pPr>
            <a:lvl5pPr marL="1049548" indent="-168446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2" y="1212851"/>
            <a:ext cx="5486399" cy="2425792"/>
          </a:xfrm>
        </p:spPr>
        <p:txBody>
          <a:bodyPr wrap="square">
            <a:spAutoFit/>
          </a:bodyPr>
          <a:lstStyle>
            <a:lvl1pPr marL="287385" indent="-287385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252" indent="-233233">
              <a:defRPr sz="2401"/>
            </a:lvl2pPr>
            <a:lvl3pPr marL="699699" indent="-168446">
              <a:tabLst/>
              <a:defRPr sz="2001"/>
            </a:lvl3pPr>
            <a:lvl4pPr marL="881101" indent="-181403">
              <a:defRPr/>
            </a:lvl4pPr>
            <a:lvl5pPr marL="1049548" indent="-168446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62577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1135705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sz="7200" spc="-101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41" y="3954465"/>
            <a:ext cx="10058400" cy="1829593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2386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lang="en-US" sz="7200" b="0" kern="1200" cap="none" spc="-101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159412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1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75357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1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625369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1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722716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9526804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8450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" y="-1"/>
            <a:ext cx="15436664" cy="868436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71400" y="2125665"/>
            <a:ext cx="6404041" cy="3561363"/>
          </a:xfrm>
          <a:prstGeom prst="rect">
            <a:avLst/>
          </a:prstGeom>
          <a:solidFill>
            <a:srgbClr val="002050">
              <a:alpha val="8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62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1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3" y="2125664"/>
            <a:ext cx="6400736" cy="1828800"/>
          </a:xfrm>
          <a:noFill/>
        </p:spPr>
        <p:txBody>
          <a:bodyPr lIns="146304" tIns="91440" rIns="146304" bIns="91440" anchor="t" anchorCtr="0"/>
          <a:lstStyle>
            <a:lvl1pPr>
              <a:defRPr sz="5401" spc="-101" baseline="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45"/>
            <a:ext cx="6402388" cy="173258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97" y="6164264"/>
            <a:ext cx="1686560" cy="363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528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9344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6928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40" tIns="46640" rIns="46640" bIns="46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625" fontAlgn="base">
              <a:spcBef>
                <a:spcPct val="0"/>
              </a:spcBef>
              <a:spcAft>
                <a:spcPct val="0"/>
              </a:spcAft>
            </a:pPr>
            <a:endParaRPr lang="en-US" sz="148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41" y="1221158"/>
            <a:ext cx="11887199" cy="1996444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60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70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69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1168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77389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40" y="6292888"/>
            <a:ext cx="11856403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442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2014 Microsoft Corporation. All rights reserved.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64237" y="3145042"/>
            <a:ext cx="3278492" cy="70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1865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4002"/>
          </a:xfrm>
          <a:prstGeom prst="rect">
            <a:avLst/>
          </a:prstGeom>
        </p:spPr>
        <p:txBody>
          <a:bodyPr/>
          <a:lstStyle>
            <a:lvl1pPr marL="290560" indent="-290560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94" indent="-281033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154" indent="-290560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791" indent="-228638">
              <a:buClr>
                <a:schemeClr val="tx1"/>
              </a:buClr>
              <a:buSzPct val="90000"/>
              <a:buFont typeface="Arial" pitchFamily="34" charset="0"/>
              <a:buChar char="•"/>
              <a:defRPr sz="240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428" indent="-228638">
              <a:buClr>
                <a:schemeClr val="tx1"/>
              </a:buClr>
              <a:buSzPct val="90000"/>
              <a:buFont typeface="Arial" pitchFamily="34" charset="0"/>
              <a:buChar char="•"/>
              <a:defRPr sz="200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1" spc="-52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996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44" t="1853" r="1090"/>
          <a:stretch/>
        </p:blipFill>
        <p:spPr>
          <a:xfrm flipH="1">
            <a:off x="0" y="2"/>
            <a:ext cx="12434704" cy="6994521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71400" y="2125665"/>
            <a:ext cx="6404041" cy="3561363"/>
          </a:xfrm>
          <a:prstGeom prst="rect">
            <a:avLst/>
          </a:prstGeom>
          <a:solidFill>
            <a:srgbClr val="002050">
              <a:alpha val="8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62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1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3" y="2125664"/>
            <a:ext cx="6400736" cy="1828800"/>
          </a:xfrm>
          <a:noFill/>
        </p:spPr>
        <p:txBody>
          <a:bodyPr lIns="146304" tIns="91440" rIns="146304" bIns="91440" anchor="t" anchorCtr="0"/>
          <a:lstStyle>
            <a:lvl1pPr>
              <a:defRPr sz="5401" spc="-101" baseline="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45"/>
            <a:ext cx="6402388" cy="173258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457200" y="479427"/>
            <a:ext cx="2101978" cy="401541"/>
          </a:xfrm>
          <a:prstGeom prst="rect">
            <a:avLst/>
          </a:prstGeom>
          <a:noFill/>
          <a:ln w="6350" cap="sq">
            <a:solidFill>
              <a:srgbClr val="525252"/>
            </a:solidFill>
            <a:prstDash val="sysDash"/>
            <a:beve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625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3939">
                      <a:srgbClr val="525252"/>
                    </a:gs>
                    <a:gs pos="80808">
                      <a:srgbClr val="525252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Segoe UI" pitchFamily="34" charset="0"/>
                <a:cs typeface="Segoe UI" pitchFamily="34" charset="0"/>
              </a:rPr>
              <a:t>Product logo</a:t>
            </a:r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457200" y="880969"/>
            <a:ext cx="2101978" cy="277098"/>
          </a:xfrm>
          <a:prstGeom prst="rect">
            <a:avLst/>
          </a:prstGeom>
          <a:noFill/>
          <a:ln w="6350" cap="sq">
            <a:noFill/>
            <a:prstDash val="sysDot"/>
            <a:beve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625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3939">
                      <a:srgbClr val="525252"/>
                    </a:gs>
                    <a:gs pos="80808">
                      <a:srgbClr val="525252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Segoe UI" pitchFamily="34" charset="0"/>
                <a:cs typeface="Segoe UI" pitchFamily="34" charset="0"/>
              </a:rPr>
              <a:t>Update on slide master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5674" y="6149342"/>
            <a:ext cx="1702251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16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1" spc="-101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3" y="3955786"/>
            <a:ext cx="7315138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199" y="6149342"/>
            <a:ext cx="1707456" cy="36576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457200" y="479427"/>
            <a:ext cx="2101978" cy="401541"/>
          </a:xfrm>
          <a:prstGeom prst="rect">
            <a:avLst/>
          </a:prstGeom>
          <a:noFill/>
          <a:ln w="6350" cap="sq">
            <a:solidFill>
              <a:schemeClr val="tx1"/>
            </a:solidFill>
            <a:prstDash val="sysDash"/>
            <a:beve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625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51515">
                      <a:schemeClr val="tx1"/>
                    </a:gs>
                    <a:gs pos="43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Segoe UI" pitchFamily="34" charset="0"/>
                <a:cs typeface="Segoe UI" pitchFamily="34" charset="0"/>
              </a:rPr>
              <a:t>Product logo</a:t>
            </a:r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457200" y="880969"/>
            <a:ext cx="2101978" cy="277098"/>
          </a:xfrm>
          <a:prstGeom prst="rect">
            <a:avLst/>
          </a:prstGeom>
          <a:noFill/>
          <a:ln w="6350" cap="sq">
            <a:noFill/>
            <a:prstDash val="sysDot"/>
            <a:beve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625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51515">
                      <a:schemeClr val="tx1"/>
                    </a:gs>
                    <a:gs pos="43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Segoe UI" pitchFamily="34" charset="0"/>
                <a:cs typeface="Segoe UI" pitchFamily="34" charset="0"/>
              </a:rPr>
              <a:t>Update on slide master</a:t>
            </a:r>
          </a:p>
        </p:txBody>
      </p:sp>
    </p:spTree>
    <p:extLst>
      <p:ext uri="{BB962C8B-B14F-4D97-AF65-F5344CB8AC3E}">
        <p14:creationId xmlns:p14="http://schemas.microsoft.com/office/powerpoint/2010/main" val="258823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2"/>
            <a:ext cx="11887200" cy="2025683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1"/>
            </a:lvl2pPr>
            <a:lvl3pPr marL="228638" indent="0">
              <a:buNone/>
              <a:defRPr/>
            </a:lvl3pPr>
            <a:lvl4pPr marL="457274" indent="0">
              <a:buNone/>
              <a:defRPr/>
            </a:lvl4pPr>
            <a:lvl5pPr marL="685912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1"/>
            <a:ext cx="11887200" cy="2037994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50"/>
            <a:ext cx="5486399" cy="1914883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1"/>
            </a:lvl2pPr>
            <a:lvl3pPr marL="231813" indent="0">
              <a:buNone/>
              <a:tabLst/>
              <a:defRPr sz="2001"/>
            </a:lvl3pPr>
            <a:lvl4pPr marL="460451" indent="0">
              <a:buNone/>
              <a:defRPr/>
            </a:lvl4pPr>
            <a:lvl5pPr marL="685912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2" y="1212850"/>
            <a:ext cx="5486399" cy="1914883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1"/>
            </a:lvl2pPr>
            <a:lvl3pPr marL="231813" indent="0">
              <a:buNone/>
              <a:tabLst/>
              <a:defRPr sz="2001"/>
            </a:lvl3pPr>
            <a:lvl4pPr marL="460451" indent="0">
              <a:buNone/>
              <a:defRPr/>
            </a:lvl4pPr>
            <a:lvl5pPr marL="685912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1" y="3954459"/>
            <a:ext cx="6399212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3" y="2117165"/>
            <a:ext cx="8229535" cy="1837298"/>
          </a:xfrm>
          <a:noFill/>
        </p:spPr>
        <p:txBody>
          <a:bodyPr lIns="146304" tIns="91440" rIns="146304" bIns="91440" anchor="t" anchorCtr="0"/>
          <a:lstStyle>
            <a:lvl1pPr>
              <a:defRPr sz="5401" spc="-101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457200" y="479427"/>
            <a:ext cx="2101978" cy="401541"/>
          </a:xfrm>
          <a:prstGeom prst="rect">
            <a:avLst/>
          </a:prstGeom>
          <a:noFill/>
          <a:ln w="6350" cap="sq">
            <a:solidFill>
              <a:schemeClr val="tx1"/>
            </a:solidFill>
            <a:prstDash val="sysDash"/>
            <a:beve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625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51515">
                      <a:schemeClr val="tx1"/>
                    </a:gs>
                    <a:gs pos="43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Segoe UI" pitchFamily="34" charset="0"/>
                <a:cs typeface="Segoe UI" pitchFamily="34" charset="0"/>
              </a:rPr>
              <a:t>Product logo</a:t>
            </a:r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457200" y="880969"/>
            <a:ext cx="2101978" cy="277098"/>
          </a:xfrm>
          <a:prstGeom prst="rect">
            <a:avLst/>
          </a:prstGeom>
          <a:noFill/>
          <a:ln w="6350" cap="sq">
            <a:noFill/>
            <a:prstDash val="sysDot"/>
            <a:beve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625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51515">
                      <a:schemeClr val="tx1"/>
                    </a:gs>
                    <a:gs pos="43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Segoe UI" pitchFamily="34" charset="0"/>
                <a:cs typeface="Segoe UI" pitchFamily="34" charset="0"/>
              </a:rPr>
              <a:t>Update on slide master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5674" y="6149342"/>
            <a:ext cx="1702251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05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51"/>
            <a:ext cx="5486399" cy="2425792"/>
          </a:xfrm>
        </p:spPr>
        <p:txBody>
          <a:bodyPr wrap="square">
            <a:spAutoFit/>
          </a:bodyPr>
          <a:lstStyle>
            <a:lvl1pPr marL="287385" indent="-287385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252" indent="-233233">
              <a:defRPr sz="2401"/>
            </a:lvl2pPr>
            <a:lvl3pPr marL="699699" indent="-168446">
              <a:tabLst/>
              <a:defRPr sz="2001"/>
            </a:lvl3pPr>
            <a:lvl4pPr marL="881101" indent="-181403">
              <a:defRPr/>
            </a:lvl4pPr>
            <a:lvl5pPr marL="1049548" indent="-168446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2" y="1212851"/>
            <a:ext cx="5486399" cy="2425792"/>
          </a:xfrm>
        </p:spPr>
        <p:txBody>
          <a:bodyPr wrap="square">
            <a:spAutoFit/>
          </a:bodyPr>
          <a:lstStyle>
            <a:lvl1pPr marL="287385" indent="-287385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252" indent="-233233">
              <a:defRPr sz="2401"/>
            </a:lvl2pPr>
            <a:lvl3pPr marL="699699" indent="-168446">
              <a:tabLst/>
              <a:defRPr sz="2001"/>
            </a:lvl3pPr>
            <a:lvl4pPr marL="881101" indent="-181403">
              <a:defRPr/>
            </a:lvl4pPr>
            <a:lvl5pPr marL="1049548" indent="-168446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1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41" y="3954461"/>
            <a:ext cx="10058400" cy="7940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1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025825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1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1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1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1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266291156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1" y="1241427"/>
            <a:ext cx="5486399" cy="2013500"/>
          </a:xfrm>
        </p:spPr>
        <p:txBody>
          <a:bodyPr>
            <a:spAutoFit/>
          </a:bodyPr>
          <a:lstStyle>
            <a:lvl1pPr>
              <a:defRPr sz="6602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7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9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2"/>
            <a:ext cx="11887200" cy="2025683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1"/>
            </a:lvl2pPr>
            <a:lvl3pPr marL="228638" indent="0">
              <a:buNone/>
              <a:defRPr/>
            </a:lvl3pPr>
            <a:lvl4pPr marL="457274" indent="0">
              <a:buNone/>
              <a:defRPr/>
            </a:lvl4pPr>
            <a:lvl5pPr marL="685912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816850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2390786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40" tIns="46640" rIns="46640" bIns="46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625" fontAlgn="base">
              <a:spcBef>
                <a:spcPct val="0"/>
              </a:spcBef>
              <a:spcAft>
                <a:spcPct val="0"/>
              </a:spcAft>
            </a:pPr>
            <a:endParaRPr lang="en-US" sz="148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41" y="1221158"/>
            <a:ext cx="11887199" cy="1996444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60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70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69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1168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40" y="6292888"/>
            <a:ext cx="11856403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442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230" y="3145042"/>
            <a:ext cx="3288506" cy="70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065874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4002"/>
          </a:xfrm>
          <a:prstGeom prst="rect">
            <a:avLst/>
          </a:prstGeom>
        </p:spPr>
        <p:txBody>
          <a:bodyPr/>
          <a:lstStyle>
            <a:lvl1pPr marL="290560" indent="-290560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94" indent="-281033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154" indent="-290560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791" indent="-228638">
              <a:buClr>
                <a:schemeClr val="tx1"/>
              </a:buClr>
              <a:buSzPct val="90000"/>
              <a:buFont typeface="Arial" pitchFamily="34" charset="0"/>
              <a:buChar char="•"/>
              <a:defRPr sz="240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428" indent="-228638">
              <a:buClr>
                <a:schemeClr val="tx1"/>
              </a:buClr>
              <a:buSzPct val="90000"/>
              <a:buFont typeface="Arial" pitchFamily="34" charset="0"/>
              <a:buChar char="•"/>
              <a:defRPr sz="200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1" spc="-52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Accent Color 1 with Illu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" y="2639268"/>
            <a:ext cx="7545593" cy="2134397"/>
          </a:xfrm>
          <a:noFill/>
        </p:spPr>
        <p:txBody>
          <a:bodyPr lIns="274320" tIns="91440" bIns="91440" anchor="t" anchorCtr="0">
            <a:normAutofit/>
          </a:bodyPr>
          <a:lstStyle>
            <a:lvl1pPr>
              <a:defRPr sz="7139" spc="-101" baseline="0">
                <a:gradFill>
                  <a:gsLst>
                    <a:gs pos="91241">
                      <a:schemeClr val="tx1"/>
                    </a:gs>
                    <a:gs pos="57000">
                      <a:schemeClr val="tx1"/>
                    </a:gs>
                    <a:gs pos="18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" y="4761785"/>
            <a:ext cx="7569509" cy="1492813"/>
          </a:xfrm>
        </p:spPr>
        <p:txBody>
          <a:bodyPr lIns="274320">
            <a:normAutofit/>
          </a:bodyPr>
          <a:lstStyle>
            <a:lvl1pPr marL="0" indent="0">
              <a:buNone/>
              <a:defRPr sz="3672"/>
            </a:lvl1pPr>
          </a:lstStyle>
          <a:p>
            <a:r>
              <a:rPr lang="en-US" dirty="0"/>
              <a:t>Click to edit subtitle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578173" y="310251"/>
            <a:ext cx="4497858" cy="6528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514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advClick="0" advTm="10000"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-color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2"/>
            <a:ext cx="11887200" cy="2194703"/>
          </a:xfrm>
          <a:prstGeom prst="rect">
            <a:avLst/>
          </a:prstGeom>
        </p:spPr>
        <p:txBody>
          <a:bodyPr>
            <a:spAutoFit/>
          </a:bodyPr>
          <a:lstStyle>
            <a:lvl1pPr marL="571483" indent="-571483">
              <a:buClr>
                <a:schemeClr val="tx2"/>
              </a:buClr>
              <a:buFont typeface="Wingdings" panose="05000000000000000000" pitchFamily="2" charset="2"/>
              <a:buChar char="§"/>
              <a:defRPr>
                <a:gradFill>
                  <a:gsLst>
                    <a:gs pos="13869">
                      <a:schemeClr val="tx2"/>
                    </a:gs>
                    <a:gs pos="42000">
                      <a:schemeClr val="tx2"/>
                    </a:gs>
                  </a:gsLst>
                  <a:lin ang="5400000" scaled="0"/>
                </a:gradFill>
              </a:defRPr>
            </a:lvl1pPr>
            <a:lvl2pPr marL="685742" indent="-342889">
              <a:buFont typeface="Wingdings" panose="05000000000000000000" pitchFamily="2" charset="2"/>
              <a:buChar char="§"/>
              <a:defRPr/>
            </a:lvl2pPr>
            <a:lvl3pPr marL="914314" indent="-342889">
              <a:buFont typeface="Wingdings" panose="05000000000000000000" pitchFamily="2" charset="2"/>
              <a:buChar char="§"/>
              <a:defRPr sz="2401"/>
            </a:lvl3pPr>
            <a:lvl4pPr marL="1142883" indent="-342889">
              <a:buFont typeface="Wingdings" panose="05000000000000000000" pitchFamily="2" charset="2"/>
              <a:buChar char="§"/>
              <a:defRPr sz="1900"/>
            </a:lvl4pPr>
            <a:lvl5pPr marL="1371451" indent="-342889">
              <a:buFont typeface="Wingdings" panose="05000000000000000000" pitchFamily="2" charset="2"/>
              <a:buChar char="§"/>
              <a:defRPr sz="19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17821823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2"/>
            <a:ext cx="11887200" cy="2025683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1"/>
            </a:lvl2pPr>
            <a:lvl3pPr marL="228638" indent="0">
              <a:buNone/>
              <a:defRPr/>
            </a:lvl3pPr>
            <a:lvl4pPr marL="457274" indent="0">
              <a:buNone/>
              <a:defRPr/>
            </a:lvl4pPr>
            <a:lvl5pPr marL="685912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98522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1"/>
            <a:ext cx="11887200" cy="2037994"/>
          </a:xfrm>
        </p:spPr>
        <p:txBody>
          <a:bodyPr>
            <a:spAutoFit/>
          </a:bodyPr>
          <a:lstStyle>
            <a:lvl1pPr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29941979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1"/>
            <a:ext cx="11887200" cy="2037994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196831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49"/>
            <a:ext cx="5486399" cy="24688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1"/>
            </a:lvl2pPr>
            <a:lvl3pPr marL="231813" indent="0">
              <a:buNone/>
              <a:tabLst/>
              <a:defRPr sz="2001"/>
            </a:lvl3pPr>
            <a:lvl4pPr marL="460451" indent="0">
              <a:buNone/>
              <a:defRPr/>
            </a:lvl4pPr>
            <a:lvl5pPr marL="685912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2" y="1212849"/>
            <a:ext cx="5486399" cy="24688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1"/>
            </a:lvl2pPr>
            <a:lvl3pPr marL="231813" indent="0">
              <a:buNone/>
              <a:tabLst/>
              <a:defRPr sz="2001"/>
            </a:lvl3pPr>
            <a:lvl4pPr marL="460451" indent="0">
              <a:buNone/>
              <a:defRPr/>
            </a:lvl4pPr>
            <a:lvl5pPr marL="685912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534032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49"/>
            <a:ext cx="5486399" cy="24688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1"/>
            </a:lvl2pPr>
            <a:lvl3pPr marL="231813" indent="0">
              <a:buNone/>
              <a:tabLst/>
              <a:defRPr sz="2001"/>
            </a:lvl3pPr>
            <a:lvl4pPr marL="460451" indent="0">
              <a:buNone/>
              <a:defRPr/>
            </a:lvl4pPr>
            <a:lvl5pPr marL="685912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2" y="1212849"/>
            <a:ext cx="5486399" cy="24688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1"/>
            </a:lvl2pPr>
            <a:lvl3pPr marL="231813" indent="0">
              <a:buNone/>
              <a:tabLst/>
              <a:defRPr sz="2001"/>
            </a:lvl3pPr>
            <a:lvl4pPr marL="460451" indent="0">
              <a:buNone/>
              <a:defRPr/>
            </a:lvl4pPr>
            <a:lvl5pPr marL="685912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83987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27.xml"/><Relationship Id="rId21" Type="http://schemas.openxmlformats.org/officeDocument/2006/relationships/slideLayout" Target="../slideLayouts/slideLayout45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Relationship Id="rId22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6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3"/>
            <a:ext cx="11887197" cy="209339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6"/>
          <a:stretch>
            <a:fillRect/>
          </a:stretch>
        </p:blipFill>
        <p:spPr>
          <a:xfrm rot="5400000">
            <a:off x="9393899" y="3050513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7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72" r:id="rId1"/>
    <p:sldLayoutId id="2147484273" r:id="rId2"/>
    <p:sldLayoutId id="2147484167" r:id="rId3"/>
    <p:sldLayoutId id="2147484087" r:id="rId4"/>
    <p:sldLayoutId id="2147484098" r:id="rId5"/>
    <p:sldLayoutId id="2147484107" r:id="rId6"/>
    <p:sldLayoutId id="2147484086" r:id="rId7"/>
    <p:sldLayoutId id="2147484099" r:id="rId8"/>
    <p:sldLayoutId id="2147484100" r:id="rId9"/>
    <p:sldLayoutId id="2147484106" r:id="rId10"/>
    <p:sldLayoutId id="2147484089" r:id="rId11"/>
    <p:sldLayoutId id="2147484092" r:id="rId12"/>
    <p:sldLayoutId id="2147484105" r:id="rId13"/>
    <p:sldLayoutId id="2147484182" r:id="rId14"/>
    <p:sldLayoutId id="2147484130" r:id="rId15"/>
    <p:sldLayoutId id="2147484101" r:id="rId16"/>
    <p:sldLayoutId id="2147484102" r:id="rId17"/>
    <p:sldLayoutId id="2147484093" r:id="rId18"/>
    <p:sldLayoutId id="2147484127" r:id="rId19"/>
    <p:sldLayoutId id="2147484128" r:id="rId20"/>
    <p:sldLayoutId id="2147484129" r:id="rId21"/>
    <p:sldLayoutId id="2147484094" r:id="rId22"/>
    <p:sldLayoutId id="2147484267" r:id="rId23"/>
    <p:sldLayoutId id="2147484096" r:id="rId24"/>
  </p:sldLayoutIdLst>
  <p:transition>
    <p:fade/>
  </p:transition>
  <p:txStyles>
    <p:titleStyle>
      <a:lvl1pPr algn="l" defTabSz="932894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55" marR="0" indent="-342955" algn="l" defTabSz="93289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95" marR="0" indent="-241340" algn="l" defTabSz="93289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231" marR="0" indent="-228638" algn="l" defTabSz="93289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868" marR="0" indent="-228638" algn="l" defTabSz="93289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505" marR="0" indent="-228638" algn="l" defTabSz="93289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459" indent="-233225" algn="l" defTabSz="932894" rtl="0" eaLnBrk="1" latinLnBrk="0" hangingPunct="1">
        <a:spcBef>
          <a:spcPct val="20000"/>
        </a:spcBef>
        <a:buFont typeface="Arial" pitchFamily="34" charset="0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6pPr>
      <a:lvl7pPr marL="3031906" indent="-233225" algn="l" defTabSz="932894" rtl="0" eaLnBrk="1" latinLnBrk="0" hangingPunct="1">
        <a:spcBef>
          <a:spcPct val="20000"/>
        </a:spcBef>
        <a:buFont typeface="Arial" pitchFamily="34" charset="0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7pPr>
      <a:lvl8pPr marL="3498353" indent="-233225" algn="l" defTabSz="932894" rtl="0" eaLnBrk="1" latinLnBrk="0" hangingPunct="1">
        <a:spcBef>
          <a:spcPct val="20000"/>
        </a:spcBef>
        <a:buFont typeface="Arial" pitchFamily="34" charset="0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8pPr>
      <a:lvl9pPr marL="3964802" indent="-233225" algn="l" defTabSz="932894" rtl="0" eaLnBrk="1" latinLnBrk="0" hangingPunct="1">
        <a:spcBef>
          <a:spcPct val="20000"/>
        </a:spcBef>
        <a:buFont typeface="Arial" pitchFamily="34" charset="0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89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66448" algn="l" defTabSz="93289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32894" algn="l" defTabSz="93289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99342" algn="l" defTabSz="93289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65788" algn="l" defTabSz="93289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332237" algn="l" defTabSz="93289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98683" algn="l" defTabSz="93289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65130" algn="l" defTabSz="93289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731579" algn="l" defTabSz="93289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 userDrawn="1">
          <p15:clr>
            <a:srgbClr val="5ACBF0"/>
          </p15:clr>
        </p15:guide>
        <p15:guide id="2" pos="173" userDrawn="1">
          <p15:clr>
            <a:srgbClr val="5ACBF0"/>
          </p15:clr>
        </p15:guide>
        <p15:guide id="3" pos="749" userDrawn="1">
          <p15:clr>
            <a:srgbClr val="5ACBF0"/>
          </p15:clr>
        </p15:guide>
        <p15:guide id="4" pos="1325" userDrawn="1">
          <p15:clr>
            <a:srgbClr val="5ACBF0"/>
          </p15:clr>
        </p15:guide>
        <p15:guide id="5" pos="1901" userDrawn="1">
          <p15:clr>
            <a:srgbClr val="5ACBF0"/>
          </p15:clr>
        </p15:guide>
        <p15:guide id="6" pos="2477" userDrawn="1">
          <p15:clr>
            <a:srgbClr val="5ACBF0"/>
          </p15:clr>
        </p15:guide>
        <p15:guide id="7" pos="3053" userDrawn="1">
          <p15:clr>
            <a:srgbClr val="5ACBF0"/>
          </p15:clr>
        </p15:guide>
        <p15:guide id="8" pos="3629" userDrawn="1">
          <p15:clr>
            <a:srgbClr val="5ACBF0"/>
          </p15:clr>
        </p15:guide>
        <p15:guide id="9" pos="4205" userDrawn="1">
          <p15:clr>
            <a:srgbClr val="5ACBF0"/>
          </p15:clr>
        </p15:guide>
        <p15:guide id="10" pos="4781" userDrawn="1">
          <p15:clr>
            <a:srgbClr val="5ACBF0"/>
          </p15:clr>
        </p15:guide>
        <p15:guide id="11" pos="5357" userDrawn="1">
          <p15:clr>
            <a:srgbClr val="5ACBF0"/>
          </p15:clr>
        </p15:guide>
        <p15:guide id="12" pos="5933" userDrawn="1">
          <p15:clr>
            <a:srgbClr val="5ACBF0"/>
          </p15:clr>
        </p15:guide>
        <p15:guide id="13" pos="6509" userDrawn="1">
          <p15:clr>
            <a:srgbClr val="5ACBF0"/>
          </p15:clr>
        </p15:guide>
        <p15:guide id="14" pos="7085" userDrawn="1">
          <p15:clr>
            <a:srgbClr val="5ACBF0"/>
          </p15:clr>
        </p15:guide>
        <p15:guide id="15" pos="7661" userDrawn="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 userDrawn="1">
          <p15:clr>
            <a:srgbClr val="5ACBF0"/>
          </p15:clr>
        </p15:guide>
        <p15:guide id="19" orient="horz" pos="1339" userDrawn="1">
          <p15:clr>
            <a:srgbClr val="5ACBF0"/>
          </p15:clr>
        </p15:guide>
        <p15:guide id="20" orient="horz" pos="1915" userDrawn="1">
          <p15:clr>
            <a:srgbClr val="5ACBF0"/>
          </p15:clr>
        </p15:guide>
        <p15:guide id="21" orient="horz" pos="2491" userDrawn="1">
          <p15:clr>
            <a:srgbClr val="5ACBF0"/>
          </p15:clr>
        </p15:guide>
        <p15:guide id="22" orient="horz" pos="3067" userDrawn="1">
          <p15:clr>
            <a:srgbClr val="5ACBF0"/>
          </p15:clr>
        </p15:guide>
        <p15:guide id="23" orient="horz" pos="3643" userDrawn="1">
          <p15:clr>
            <a:srgbClr val="5ACBF0"/>
          </p15:clr>
        </p15:guide>
        <p15:guide id="24" orient="horz" pos="4219" userDrawn="1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6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3"/>
            <a:ext cx="11887197" cy="209339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 rot="5400000">
            <a:off x="9393899" y="3050513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69" r:id="rId1"/>
    <p:sldLayoutId id="2147484236" r:id="rId2"/>
    <p:sldLayoutId id="2147484240" r:id="rId3"/>
    <p:sldLayoutId id="2147484241" r:id="rId4"/>
    <p:sldLayoutId id="2147484244" r:id="rId5"/>
    <p:sldLayoutId id="2147484245" r:id="rId6"/>
    <p:sldLayoutId id="2147484247" r:id="rId7"/>
    <p:sldLayoutId id="2147484249" r:id="rId8"/>
    <p:sldLayoutId id="2147484250" r:id="rId9"/>
    <p:sldLayoutId id="2147484264" r:id="rId10"/>
    <p:sldLayoutId id="2147484251" r:id="rId11"/>
    <p:sldLayoutId id="2147484252" r:id="rId12"/>
    <p:sldLayoutId id="2147484253" r:id="rId13"/>
    <p:sldLayoutId id="2147484254" r:id="rId14"/>
    <p:sldLayoutId id="2147484256" r:id="rId15"/>
    <p:sldLayoutId id="2147484257" r:id="rId16"/>
    <p:sldLayoutId id="2147484258" r:id="rId17"/>
    <p:sldLayoutId id="2147484259" r:id="rId18"/>
    <p:sldLayoutId id="2147484260" r:id="rId19"/>
    <p:sldLayoutId id="2147484268" r:id="rId20"/>
    <p:sldLayoutId id="2147484263" r:id="rId21"/>
    <p:sldLayoutId id="2147484276" r:id="rId22"/>
    <p:sldLayoutId id="2147484277" r:id="rId23"/>
  </p:sldLayoutIdLst>
  <p:transition>
    <p:fade/>
  </p:transition>
  <p:txStyles>
    <p:titleStyle>
      <a:lvl1pPr algn="l" defTabSz="932894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55" marR="0" indent="-342955" algn="l" defTabSz="93289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95" marR="0" indent="-241340" algn="l" defTabSz="93289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231" marR="0" indent="-228638" algn="l" defTabSz="93289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868" marR="0" indent="-228638" algn="l" defTabSz="93289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505" marR="0" indent="-228638" algn="l" defTabSz="93289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459" indent="-233225" algn="l" defTabSz="932894" rtl="0" eaLnBrk="1" latinLnBrk="0" hangingPunct="1">
        <a:spcBef>
          <a:spcPct val="20000"/>
        </a:spcBef>
        <a:buFont typeface="Arial" pitchFamily="34" charset="0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6pPr>
      <a:lvl7pPr marL="3031906" indent="-233225" algn="l" defTabSz="932894" rtl="0" eaLnBrk="1" latinLnBrk="0" hangingPunct="1">
        <a:spcBef>
          <a:spcPct val="20000"/>
        </a:spcBef>
        <a:buFont typeface="Arial" pitchFamily="34" charset="0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7pPr>
      <a:lvl8pPr marL="3498353" indent="-233225" algn="l" defTabSz="932894" rtl="0" eaLnBrk="1" latinLnBrk="0" hangingPunct="1">
        <a:spcBef>
          <a:spcPct val="20000"/>
        </a:spcBef>
        <a:buFont typeface="Arial" pitchFamily="34" charset="0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8pPr>
      <a:lvl9pPr marL="3964802" indent="-233225" algn="l" defTabSz="932894" rtl="0" eaLnBrk="1" latinLnBrk="0" hangingPunct="1">
        <a:spcBef>
          <a:spcPct val="20000"/>
        </a:spcBef>
        <a:buFont typeface="Arial" pitchFamily="34" charset="0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89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66448" algn="l" defTabSz="93289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32894" algn="l" defTabSz="93289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99342" algn="l" defTabSz="93289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65788" algn="l" defTabSz="93289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332237" algn="l" defTabSz="93289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98683" algn="l" defTabSz="93289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65130" algn="l" defTabSz="93289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731579" algn="l" defTabSz="932894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 userDrawn="1">
          <p15:clr>
            <a:srgbClr val="5ACBF0"/>
          </p15:clr>
        </p15:guide>
        <p15:guide id="2" pos="173" userDrawn="1">
          <p15:clr>
            <a:srgbClr val="5ACBF0"/>
          </p15:clr>
        </p15:guide>
        <p15:guide id="3" pos="749" userDrawn="1">
          <p15:clr>
            <a:srgbClr val="5ACBF0"/>
          </p15:clr>
        </p15:guide>
        <p15:guide id="4" pos="1325" userDrawn="1">
          <p15:clr>
            <a:srgbClr val="5ACBF0"/>
          </p15:clr>
        </p15:guide>
        <p15:guide id="5" pos="1901" userDrawn="1">
          <p15:clr>
            <a:srgbClr val="5ACBF0"/>
          </p15:clr>
        </p15:guide>
        <p15:guide id="6" pos="2477" userDrawn="1">
          <p15:clr>
            <a:srgbClr val="5ACBF0"/>
          </p15:clr>
        </p15:guide>
        <p15:guide id="7" pos="3053" userDrawn="1">
          <p15:clr>
            <a:srgbClr val="5ACBF0"/>
          </p15:clr>
        </p15:guide>
        <p15:guide id="8" pos="3629" userDrawn="1">
          <p15:clr>
            <a:srgbClr val="5ACBF0"/>
          </p15:clr>
        </p15:guide>
        <p15:guide id="9" pos="4205" userDrawn="1">
          <p15:clr>
            <a:srgbClr val="5ACBF0"/>
          </p15:clr>
        </p15:guide>
        <p15:guide id="10" pos="4781" userDrawn="1">
          <p15:clr>
            <a:srgbClr val="5ACBF0"/>
          </p15:clr>
        </p15:guide>
        <p15:guide id="11" pos="5357" userDrawn="1">
          <p15:clr>
            <a:srgbClr val="5ACBF0"/>
          </p15:clr>
        </p15:guide>
        <p15:guide id="12" pos="5933" userDrawn="1">
          <p15:clr>
            <a:srgbClr val="5ACBF0"/>
          </p15:clr>
        </p15:guide>
        <p15:guide id="13" pos="6509" userDrawn="1">
          <p15:clr>
            <a:srgbClr val="5ACBF0"/>
          </p15:clr>
        </p15:guide>
        <p15:guide id="14" pos="7085" userDrawn="1">
          <p15:clr>
            <a:srgbClr val="5ACBF0"/>
          </p15:clr>
        </p15:guide>
        <p15:guide id="15" pos="7661" userDrawn="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 userDrawn="1">
          <p15:clr>
            <a:srgbClr val="5ACBF0"/>
          </p15:clr>
        </p15:guide>
        <p15:guide id="19" orient="horz" pos="1339" userDrawn="1">
          <p15:clr>
            <a:srgbClr val="5ACBF0"/>
          </p15:clr>
        </p15:guide>
        <p15:guide id="20" orient="horz" pos="1915" userDrawn="1">
          <p15:clr>
            <a:srgbClr val="5ACBF0"/>
          </p15:clr>
        </p15:guide>
        <p15:guide id="21" orient="horz" pos="2491" userDrawn="1">
          <p15:clr>
            <a:srgbClr val="5ACBF0"/>
          </p15:clr>
        </p15:guide>
        <p15:guide id="22" orient="horz" pos="3067" userDrawn="1">
          <p15:clr>
            <a:srgbClr val="5ACBF0"/>
          </p15:clr>
        </p15:guide>
        <p15:guide id="23" orient="horz" pos="3643" userDrawn="1">
          <p15:clr>
            <a:srgbClr val="5ACBF0"/>
          </p15:clr>
        </p15:guide>
        <p15:guide id="24" orient="horz" pos="4219" userDrawn="1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Machine Learning with MRS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Introducing new algorithms</a:t>
            </a:r>
          </a:p>
        </p:txBody>
      </p:sp>
    </p:spTree>
    <p:extLst>
      <p:ext uri="{BB962C8B-B14F-4D97-AF65-F5344CB8AC3E}">
        <p14:creationId xmlns:p14="http://schemas.microsoft.com/office/powerpoint/2010/main" val="2574673518"/>
      </p:ext>
    </p:extLst>
  </p:cSld>
  <p:clrMapOvr>
    <a:masterClrMapping/>
  </p:clrMapOvr>
  <p:transition advClick="0" advTm="10000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594429" y="201582"/>
            <a:ext cx="10260012" cy="1479550"/>
          </a:xfrm>
        </p:spPr>
        <p:txBody>
          <a:bodyPr/>
          <a:lstStyle/>
          <a:p>
            <a:r>
              <a:rPr lang="en-US" dirty="0" err="1"/>
              <a:t>Featurizers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rot="20700000">
            <a:off x="11248865" y="193369"/>
            <a:ext cx="1010405" cy="6279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sz="2401" u="sng" dirty="0">
                <a:solidFill>
                  <a:srgbClr val="FF0000"/>
                </a:solidFill>
              </a:rPr>
              <a:t>NDA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7676713"/>
              </p:ext>
            </p:extLst>
          </p:nvPr>
        </p:nvGraphicFramePr>
        <p:xfrm>
          <a:off x="664166" y="1062622"/>
          <a:ext cx="10895568" cy="5224164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579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99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86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0108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Transform</a:t>
                      </a:r>
                      <a:endParaRPr lang="en-US" sz="1600" dirty="0">
                        <a:solidFill>
                          <a:srgbClr val="3A3A3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810" marR="51810" marT="51810" marB="5181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err="1">
                          <a:effectLst/>
                        </a:rPr>
                        <a:t>Funtion</a:t>
                      </a:r>
                      <a:r>
                        <a:rPr lang="en-US" sz="1600" dirty="0">
                          <a:effectLst/>
                        </a:rPr>
                        <a:t> Name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810" marR="51810" marT="51810" marB="51810"/>
                </a:tc>
                <a:tc>
                  <a:txBody>
                    <a:bodyPr/>
                    <a:lstStyle/>
                    <a:p>
                      <a:pPr marL="0" marR="0" indent="0" algn="l" defTabSz="932742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</a:rPr>
                        <a:t>Description</a:t>
                      </a:r>
                    </a:p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solidFill>
                          <a:srgbClr val="3A3A3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810" marR="51810" marT="51810" marB="5181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62339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/>
                        <a:t>Text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810" marR="51810" marT="51810" marB="5181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en-US" sz="1600" kern="1200" dirty="0" err="1"/>
                        <a:t>featurizeText</a:t>
                      </a:r>
                      <a:r>
                        <a:rPr lang="en-US" altLang="en-US" sz="1600" kern="1200" dirty="0"/>
                        <a:t>()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810" marR="51810" marT="51810" marB="5181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kern="1200" dirty="0"/>
                        <a:t>produces a bag of counts of </a:t>
                      </a:r>
                      <a:r>
                        <a:rPr lang="en-US" altLang="en-US" sz="1600" kern="1200" dirty="0" err="1"/>
                        <a:t>ngrams</a:t>
                      </a:r>
                      <a:r>
                        <a:rPr lang="en-US" altLang="en-US" sz="1600" kern="1200" dirty="0"/>
                        <a:t> (sequences of consecutive words of length 1-n) in a given text. </a:t>
                      </a:r>
                    </a:p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en-US" sz="1600" kern="1200" dirty="0"/>
                    </a:p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kern="1200" dirty="0"/>
                        <a:t>It offers language detection, tokenization, </a:t>
                      </a:r>
                      <a:r>
                        <a:rPr lang="en-US" altLang="en-US" sz="1600" kern="1200" dirty="0" err="1"/>
                        <a:t>stopwords</a:t>
                      </a:r>
                      <a:r>
                        <a:rPr lang="en-US" altLang="en-US" sz="1600" kern="1200" dirty="0"/>
                        <a:t> removing, text normalization and feature generation.</a:t>
                      </a:r>
                      <a:r>
                        <a:rPr lang="en-US" altLang="en-US" sz="1600" kern="1200" baseline="0" dirty="0"/>
                        <a:t> </a:t>
                      </a:r>
                      <a:endParaRPr lang="en-US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810" marR="51810" marT="51810" marB="51810"/>
                </a:tc>
                <a:extLst>
                  <a:ext uri="{0D108BD9-81ED-4DB2-BD59-A6C34878D82A}">
                    <a16:rowId xmlns:a16="http://schemas.microsoft.com/office/drawing/2014/main" val="65684698"/>
                  </a:ext>
                </a:extLst>
              </a:tr>
              <a:tr h="63632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/>
                        <a:t>Categorical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810" marR="51810" marT="51810" marB="5181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/>
                        <a:t>categorical()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810" marR="51810" marT="51810" marB="5181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en-US" sz="1600" kern="1200" dirty="0"/>
                        <a:t>Builds</a:t>
                      </a:r>
                      <a:r>
                        <a:rPr lang="en-US" altLang="en-US" sz="1600" kern="1200" baseline="0" dirty="0"/>
                        <a:t> </a:t>
                      </a:r>
                      <a:r>
                        <a:rPr lang="en-US" altLang="en-US" sz="1600" kern="1200" dirty="0"/>
                        <a:t>a dictionary of categories and transforms each category into an indicator vector. 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810" marR="51810" marT="51810" marB="5181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9077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/>
                        <a:t>Categorical hash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810" marR="51810" marT="51810" marB="5181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 err="1"/>
                        <a:t>categoricalHash</a:t>
                      </a:r>
                      <a:r>
                        <a:rPr lang="en-US" sz="1600" kern="1200" dirty="0"/>
                        <a:t>()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810" marR="51810" marT="51810" marB="5181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kern="1200" dirty="0"/>
                        <a:t>converts the categorical value into an indicator array by hashing the value and using the hash as an index in the bag. </a:t>
                      </a:r>
                    </a:p>
                  </a:txBody>
                  <a:tcPr marL="51810" marR="51810" marT="51810" marB="5181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178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Word Bag</a:t>
                      </a:r>
                      <a:endParaRPr lang="en-US" sz="1600" kern="1200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810" marR="51810" marT="51810" marB="5181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 err="1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WordBag</a:t>
                      </a:r>
                      <a:r>
                        <a:rPr lang="en-US" sz="1600" kern="120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()</a:t>
                      </a:r>
                      <a:endParaRPr lang="en-US" sz="1600" kern="1200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810" marR="51810" marT="51810" marB="5181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kern="120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produces a bag of counts of </a:t>
                      </a:r>
                      <a:r>
                        <a:rPr lang="en-US" altLang="en-US" sz="1600" kern="1200" dirty="0" err="1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ngrams</a:t>
                      </a:r>
                      <a:r>
                        <a:rPr lang="en-US" altLang="en-US" sz="1600" kern="120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 (sequences of consecutive words of length 1-n) in a given text. </a:t>
                      </a:r>
                      <a:endParaRPr lang="en-US" altLang="en-US" sz="1600" kern="1200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810" marR="51810" marT="51810" marB="51810"/>
                </a:tc>
                <a:extLst>
                  <a:ext uri="{0D108BD9-81ED-4DB2-BD59-A6C34878D82A}">
                    <a16:rowId xmlns:a16="http://schemas.microsoft.com/office/drawing/2014/main" val="2988015556"/>
                  </a:ext>
                </a:extLst>
              </a:tr>
              <a:tr h="621782"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Word Hash Bag</a:t>
                      </a:r>
                      <a:endParaRPr lang="en-US" sz="1600" kern="1200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810" marR="51810" marT="51810" marB="5181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WordhashBag</a:t>
                      </a:r>
                      <a:r>
                        <a:rPr lang="en-US" sz="1600" kern="120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()</a:t>
                      </a:r>
                      <a:endParaRPr lang="en-US" sz="1600" kern="1200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810" marR="51810" marT="51810" marB="5181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en-US" sz="1600" kern="120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produces a bag of counts of </a:t>
                      </a:r>
                      <a:r>
                        <a:rPr lang="en-US" altLang="en-US" sz="1600" kern="1200" dirty="0" err="1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ngrams</a:t>
                      </a:r>
                      <a:r>
                        <a:rPr lang="en-US" altLang="en-US" sz="1600" kern="120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 (sequences of consecutive words of length 1-n) in a given text.</a:t>
                      </a:r>
                      <a:endParaRPr lang="en-US" altLang="en-US" sz="1600" kern="1200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810" marR="51810" marT="51810" marB="51810"/>
                </a:tc>
                <a:extLst>
                  <a:ext uri="{0D108BD9-81ED-4DB2-BD59-A6C34878D82A}">
                    <a16:rowId xmlns:a16="http://schemas.microsoft.com/office/drawing/2014/main" val="2664418512"/>
                  </a:ext>
                </a:extLst>
              </a:tr>
              <a:tr h="621782"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Feature Selection</a:t>
                      </a:r>
                    </a:p>
                  </a:txBody>
                  <a:tcPr marL="51810" marR="51810" marT="51810" marB="5181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selectFeatures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</a:txBody>
                  <a:tcPr marL="51810" marR="51810" marT="51810" marB="5181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en-US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Selects a subset of features by count or mutual information for training</a:t>
                      </a:r>
                    </a:p>
                  </a:txBody>
                  <a:tcPr marL="51810" marR="51810" marT="51810" marB="51810"/>
                </a:tc>
                <a:extLst>
                  <a:ext uri="{0D108BD9-81ED-4DB2-BD59-A6C34878D82A}">
                    <a16:rowId xmlns:a16="http://schemas.microsoft.com/office/drawing/2014/main" val="32754451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158976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736891" y="2720715"/>
            <a:ext cx="5718748" cy="9325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600" dirty="0">
                <a:solidFill>
                  <a:schemeClr val="accent2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2532338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556711287"/>
              </p:ext>
            </p:extLst>
          </p:nvPr>
        </p:nvGraphicFramePr>
        <p:xfrm>
          <a:off x="274638" y="1212850"/>
          <a:ext cx="11887200" cy="5613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</a:t>
            </a:r>
          </a:p>
        </p:txBody>
      </p:sp>
    </p:spTree>
    <p:extLst>
      <p:ext uri="{BB962C8B-B14F-4D97-AF65-F5344CB8AC3E}">
        <p14:creationId xmlns:p14="http://schemas.microsoft.com/office/powerpoint/2010/main" val="5671528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Connector 48"/>
          <p:cNvCxnSpPr/>
          <p:nvPr/>
        </p:nvCxnSpPr>
        <p:spPr>
          <a:xfrm>
            <a:off x="3839516" y="1658217"/>
            <a:ext cx="0" cy="5007177"/>
          </a:xfrm>
          <a:prstGeom prst="line">
            <a:avLst/>
          </a:prstGeom>
          <a:ln w="3175" cmpd="sng"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9183769" y="5342666"/>
            <a:ext cx="303616" cy="230432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Rectangle 51"/>
          <p:cNvSpPr/>
          <p:nvPr/>
        </p:nvSpPr>
        <p:spPr>
          <a:xfrm>
            <a:off x="9183772" y="5238016"/>
            <a:ext cx="3108237" cy="4662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91427" rIns="91427" bIns="91427" rtlCol="0" anchor="t"/>
          <a:lstStyle/>
          <a:p>
            <a:pPr marL="365750">
              <a:spcBef>
                <a:spcPts val="200"/>
              </a:spcBef>
            </a:pPr>
            <a:r>
              <a:rPr lang="en-US" sz="2001" dirty="0"/>
              <a:t>Custom parallelization </a:t>
            </a:r>
          </a:p>
          <a:p>
            <a:pPr>
              <a:spcBef>
                <a:spcPts val="1000"/>
              </a:spcBef>
            </a:pPr>
            <a:r>
              <a:rPr lang="en-US" sz="1049" dirty="0">
                <a:solidFill>
                  <a:schemeClr val="tx1"/>
                </a:solidFill>
              </a:rPr>
              <a:t>PEMA-R API</a:t>
            </a:r>
          </a:p>
          <a:p>
            <a:pPr>
              <a:spcBef>
                <a:spcPts val="200"/>
              </a:spcBef>
            </a:pPr>
            <a:r>
              <a:rPr lang="en-US" sz="1049" dirty="0">
                <a:solidFill>
                  <a:schemeClr val="tx1"/>
                </a:solidFill>
              </a:rPr>
              <a:t>rxDataStep</a:t>
            </a:r>
          </a:p>
          <a:p>
            <a:pPr>
              <a:spcBef>
                <a:spcPts val="200"/>
              </a:spcBef>
            </a:pPr>
            <a:r>
              <a:rPr lang="en-US" sz="1049" dirty="0">
                <a:solidFill>
                  <a:schemeClr val="tx1"/>
                </a:solidFill>
              </a:rPr>
              <a:t>rxExec</a:t>
            </a:r>
            <a:endParaRPr lang="en-US" sz="1049" dirty="0">
              <a:solidFill>
                <a:srgbClr val="800000"/>
              </a:solidFill>
            </a:endParaRPr>
          </a:p>
        </p:txBody>
      </p:sp>
      <p:sp>
        <p:nvSpPr>
          <p:cNvPr id="54" name="Title 2"/>
          <p:cNvSpPr txBox="1">
            <a:spLocks/>
          </p:cNvSpPr>
          <p:nvPr/>
        </p:nvSpPr>
        <p:spPr>
          <a:xfrm>
            <a:off x="231946" y="295731"/>
            <a:ext cx="11887099" cy="917444"/>
          </a:xfrm>
          <a:prstGeom prst="rect">
            <a:avLst/>
          </a:prstGeom>
        </p:spPr>
        <p:txBody>
          <a:bodyPr vert="horz" wrap="square" lIns="146284" tIns="91427" rIns="146284" bIns="91427" rtlCol="0" anchor="t">
            <a:noAutofit/>
          </a:bodyPr>
          <a:lstStyle>
            <a:lvl1pPr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sz="5400" kern="1200" spc="-102" dirty="0">
                <a:ln w="3175">
                  <a:noFill/>
                </a:ln>
                <a:solidFill>
                  <a:schemeClr val="tx2"/>
                </a:solidFill>
                <a:latin typeface="+mj-lt"/>
                <a:ea typeface="ＭＳ Ｐゴシック" charset="0"/>
                <a:cs typeface="Segoe UI" pitchFamily="34" charset="0"/>
              </a:defRPr>
            </a:lvl1pPr>
            <a:lvl2pPr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2pPr>
            <a:lvl3pPr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3pPr>
            <a:lvl4pPr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4pPr>
            <a:lvl5pPr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5pPr>
            <a:lvl6pPr marL="457200"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6pPr>
            <a:lvl7pPr marL="914400"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7pPr>
            <a:lvl8pPr marL="1371600"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8pPr>
            <a:lvl9pPr marL="1828800"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9pPr>
          </a:lstStyle>
          <a:p>
            <a:r>
              <a:rPr lang="nn-NO" sz="44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a typeface="ＭＳ Ｐゴシック" pitchFamily="-103" charset="-128"/>
                <a:cs typeface="ＭＳ Ｐゴシック" pitchFamily="-103" charset="-128"/>
              </a:rPr>
              <a:t>ScaleR - Parallelized, remote executing algorithms</a:t>
            </a:r>
          </a:p>
        </p:txBody>
      </p:sp>
      <p:grpSp>
        <p:nvGrpSpPr>
          <p:cNvPr id="59401" name="Group 59400"/>
          <p:cNvGrpSpPr/>
          <p:nvPr/>
        </p:nvGrpSpPr>
        <p:grpSpPr>
          <a:xfrm>
            <a:off x="415515" y="1628426"/>
            <a:ext cx="3937100" cy="1573595"/>
            <a:chOff x="414689" y="1628160"/>
            <a:chExt cx="3937659" cy="1573818"/>
          </a:xfrm>
        </p:grpSpPr>
        <p:sp>
          <p:nvSpPr>
            <p:cNvPr id="23" name="Rectangle 22"/>
            <p:cNvSpPr/>
            <p:nvPr/>
          </p:nvSpPr>
          <p:spPr>
            <a:xfrm>
              <a:off x="414689" y="1628160"/>
              <a:ext cx="3937659" cy="15738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62157" rIns="0" bIns="62157" rtlCol="0" anchor="t"/>
            <a:lstStyle/>
            <a:p>
              <a:pPr marL="365750"/>
              <a:r>
                <a:rPr lang="en-US" sz="2001" dirty="0"/>
                <a:t>Data step</a:t>
              </a:r>
              <a:endParaRPr lang="en-US" sz="1200" dirty="0">
                <a:solidFill>
                  <a:schemeClr val="tx1"/>
                </a:solidFill>
              </a:endParaRPr>
            </a:p>
            <a:p>
              <a:pPr>
                <a:spcBef>
                  <a:spcPts val="10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Data import – Delimited, fixed, SAS, SPSS, OBDC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Variable creation &amp; transformation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Recode variables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Factor variables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Missing value handling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Sort, merge, split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Aggregate by category (means, sums)</a:t>
              </a:r>
            </a:p>
          </p:txBody>
        </p:sp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414689" y="1710958"/>
              <a:ext cx="284043" cy="285390"/>
            </a:xfrm>
            <a:custGeom>
              <a:avLst/>
              <a:gdLst>
                <a:gd name="T0" fmla="*/ 307 w 1054"/>
                <a:gd name="T1" fmla="*/ 752 h 1059"/>
                <a:gd name="T2" fmla="*/ 0 w 1054"/>
                <a:gd name="T3" fmla="*/ 752 h 1059"/>
                <a:gd name="T4" fmla="*/ 0 w 1054"/>
                <a:gd name="T5" fmla="*/ 1059 h 1059"/>
                <a:gd name="T6" fmla="*/ 307 w 1054"/>
                <a:gd name="T7" fmla="*/ 1059 h 1059"/>
                <a:gd name="T8" fmla="*/ 307 w 1054"/>
                <a:gd name="T9" fmla="*/ 752 h 1059"/>
                <a:gd name="T10" fmla="*/ 307 w 1054"/>
                <a:gd name="T11" fmla="*/ 752 h 1059"/>
                <a:gd name="T12" fmla="*/ 307 w 1054"/>
                <a:gd name="T13" fmla="*/ 752 h 1059"/>
                <a:gd name="T14" fmla="*/ 1054 w 1054"/>
                <a:gd name="T15" fmla="*/ 752 h 1059"/>
                <a:gd name="T16" fmla="*/ 750 w 1054"/>
                <a:gd name="T17" fmla="*/ 752 h 1059"/>
                <a:gd name="T18" fmla="*/ 750 w 1054"/>
                <a:gd name="T19" fmla="*/ 1059 h 1059"/>
                <a:gd name="T20" fmla="*/ 1054 w 1054"/>
                <a:gd name="T21" fmla="*/ 1059 h 1059"/>
                <a:gd name="T22" fmla="*/ 1054 w 1054"/>
                <a:gd name="T23" fmla="*/ 752 h 1059"/>
                <a:gd name="T24" fmla="*/ 1054 w 1054"/>
                <a:gd name="T25" fmla="*/ 752 h 1059"/>
                <a:gd name="T26" fmla="*/ 1054 w 1054"/>
                <a:gd name="T27" fmla="*/ 752 h 1059"/>
                <a:gd name="T28" fmla="*/ 1054 w 1054"/>
                <a:gd name="T29" fmla="*/ 0 h 1059"/>
                <a:gd name="T30" fmla="*/ 750 w 1054"/>
                <a:gd name="T31" fmla="*/ 0 h 1059"/>
                <a:gd name="T32" fmla="*/ 750 w 1054"/>
                <a:gd name="T33" fmla="*/ 310 h 1059"/>
                <a:gd name="T34" fmla="*/ 1054 w 1054"/>
                <a:gd name="T35" fmla="*/ 310 h 1059"/>
                <a:gd name="T36" fmla="*/ 1054 w 1054"/>
                <a:gd name="T37" fmla="*/ 0 h 1059"/>
                <a:gd name="T38" fmla="*/ 1054 w 1054"/>
                <a:gd name="T39" fmla="*/ 0 h 1059"/>
                <a:gd name="T40" fmla="*/ 1054 w 1054"/>
                <a:gd name="T41" fmla="*/ 0 h 1059"/>
                <a:gd name="T42" fmla="*/ 1054 w 1054"/>
                <a:gd name="T43" fmla="*/ 376 h 1059"/>
                <a:gd name="T44" fmla="*/ 750 w 1054"/>
                <a:gd name="T45" fmla="*/ 376 h 1059"/>
                <a:gd name="T46" fmla="*/ 750 w 1054"/>
                <a:gd name="T47" fmla="*/ 681 h 1059"/>
                <a:gd name="T48" fmla="*/ 1054 w 1054"/>
                <a:gd name="T49" fmla="*/ 681 h 1059"/>
                <a:gd name="T50" fmla="*/ 1054 w 1054"/>
                <a:gd name="T51" fmla="*/ 376 h 1059"/>
                <a:gd name="T52" fmla="*/ 1054 w 1054"/>
                <a:gd name="T53" fmla="*/ 376 h 1059"/>
                <a:gd name="T54" fmla="*/ 1054 w 1054"/>
                <a:gd name="T55" fmla="*/ 376 h 1059"/>
                <a:gd name="T56" fmla="*/ 678 w 1054"/>
                <a:gd name="T57" fmla="*/ 376 h 1059"/>
                <a:gd name="T58" fmla="*/ 374 w 1054"/>
                <a:gd name="T59" fmla="*/ 376 h 1059"/>
                <a:gd name="T60" fmla="*/ 374 w 1054"/>
                <a:gd name="T61" fmla="*/ 681 h 1059"/>
                <a:gd name="T62" fmla="*/ 678 w 1054"/>
                <a:gd name="T63" fmla="*/ 681 h 1059"/>
                <a:gd name="T64" fmla="*/ 678 w 1054"/>
                <a:gd name="T65" fmla="*/ 376 h 1059"/>
                <a:gd name="T66" fmla="*/ 678 w 1054"/>
                <a:gd name="T67" fmla="*/ 376 h 1059"/>
                <a:gd name="T68" fmla="*/ 678 w 1054"/>
                <a:gd name="T69" fmla="*/ 376 h 1059"/>
                <a:gd name="T70" fmla="*/ 678 w 1054"/>
                <a:gd name="T71" fmla="*/ 752 h 1059"/>
                <a:gd name="T72" fmla="*/ 374 w 1054"/>
                <a:gd name="T73" fmla="*/ 752 h 1059"/>
                <a:gd name="T74" fmla="*/ 374 w 1054"/>
                <a:gd name="T75" fmla="*/ 1059 h 1059"/>
                <a:gd name="T76" fmla="*/ 678 w 1054"/>
                <a:gd name="T77" fmla="*/ 1059 h 1059"/>
                <a:gd name="T78" fmla="*/ 678 w 1054"/>
                <a:gd name="T79" fmla="*/ 752 h 1059"/>
                <a:gd name="T80" fmla="*/ 678 w 1054"/>
                <a:gd name="T81" fmla="*/ 752 h 1059"/>
                <a:gd name="T82" fmla="*/ 678 w 1054"/>
                <a:gd name="T83" fmla="*/ 752 h 1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4" h="1059">
                  <a:moveTo>
                    <a:pt x="307" y="752"/>
                  </a:moveTo>
                  <a:lnTo>
                    <a:pt x="0" y="752"/>
                  </a:lnTo>
                  <a:lnTo>
                    <a:pt x="0" y="1059"/>
                  </a:lnTo>
                  <a:lnTo>
                    <a:pt x="307" y="1059"/>
                  </a:lnTo>
                  <a:lnTo>
                    <a:pt x="307" y="752"/>
                  </a:lnTo>
                  <a:lnTo>
                    <a:pt x="307" y="752"/>
                  </a:lnTo>
                  <a:lnTo>
                    <a:pt x="307" y="752"/>
                  </a:lnTo>
                  <a:close/>
                  <a:moveTo>
                    <a:pt x="1054" y="752"/>
                  </a:moveTo>
                  <a:lnTo>
                    <a:pt x="750" y="752"/>
                  </a:lnTo>
                  <a:lnTo>
                    <a:pt x="750" y="1059"/>
                  </a:lnTo>
                  <a:lnTo>
                    <a:pt x="1054" y="1059"/>
                  </a:lnTo>
                  <a:lnTo>
                    <a:pt x="1054" y="752"/>
                  </a:lnTo>
                  <a:lnTo>
                    <a:pt x="1054" y="752"/>
                  </a:lnTo>
                  <a:lnTo>
                    <a:pt x="1054" y="752"/>
                  </a:lnTo>
                  <a:close/>
                  <a:moveTo>
                    <a:pt x="1054" y="0"/>
                  </a:moveTo>
                  <a:lnTo>
                    <a:pt x="750" y="0"/>
                  </a:lnTo>
                  <a:lnTo>
                    <a:pt x="750" y="310"/>
                  </a:lnTo>
                  <a:lnTo>
                    <a:pt x="1054" y="310"/>
                  </a:lnTo>
                  <a:lnTo>
                    <a:pt x="1054" y="0"/>
                  </a:lnTo>
                  <a:lnTo>
                    <a:pt x="1054" y="0"/>
                  </a:lnTo>
                  <a:lnTo>
                    <a:pt x="1054" y="0"/>
                  </a:lnTo>
                  <a:close/>
                  <a:moveTo>
                    <a:pt x="1054" y="376"/>
                  </a:moveTo>
                  <a:lnTo>
                    <a:pt x="750" y="376"/>
                  </a:lnTo>
                  <a:lnTo>
                    <a:pt x="750" y="681"/>
                  </a:lnTo>
                  <a:lnTo>
                    <a:pt x="1054" y="681"/>
                  </a:lnTo>
                  <a:lnTo>
                    <a:pt x="1054" y="376"/>
                  </a:lnTo>
                  <a:lnTo>
                    <a:pt x="1054" y="376"/>
                  </a:lnTo>
                  <a:lnTo>
                    <a:pt x="1054" y="376"/>
                  </a:lnTo>
                  <a:close/>
                  <a:moveTo>
                    <a:pt x="678" y="376"/>
                  </a:moveTo>
                  <a:lnTo>
                    <a:pt x="374" y="376"/>
                  </a:lnTo>
                  <a:lnTo>
                    <a:pt x="374" y="681"/>
                  </a:lnTo>
                  <a:lnTo>
                    <a:pt x="678" y="681"/>
                  </a:lnTo>
                  <a:lnTo>
                    <a:pt x="678" y="376"/>
                  </a:lnTo>
                  <a:lnTo>
                    <a:pt x="678" y="376"/>
                  </a:lnTo>
                  <a:lnTo>
                    <a:pt x="678" y="376"/>
                  </a:lnTo>
                  <a:close/>
                  <a:moveTo>
                    <a:pt x="678" y="752"/>
                  </a:moveTo>
                  <a:lnTo>
                    <a:pt x="374" y="752"/>
                  </a:lnTo>
                  <a:lnTo>
                    <a:pt x="374" y="1059"/>
                  </a:lnTo>
                  <a:lnTo>
                    <a:pt x="678" y="1059"/>
                  </a:lnTo>
                  <a:lnTo>
                    <a:pt x="678" y="752"/>
                  </a:lnTo>
                  <a:lnTo>
                    <a:pt x="678" y="752"/>
                  </a:lnTo>
                  <a:lnTo>
                    <a:pt x="678" y="7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endParaRPr lang="en-US" sz="1483"/>
            </a:p>
          </p:txBody>
        </p:sp>
      </p:grpSp>
      <p:grpSp>
        <p:nvGrpSpPr>
          <p:cNvPr id="59402" name="Group 59401"/>
          <p:cNvGrpSpPr/>
          <p:nvPr/>
        </p:nvGrpSpPr>
        <p:grpSpPr>
          <a:xfrm>
            <a:off x="415515" y="3773243"/>
            <a:ext cx="4040708" cy="2318820"/>
            <a:chOff x="414689" y="3808130"/>
            <a:chExt cx="4041281" cy="2319150"/>
          </a:xfrm>
        </p:grpSpPr>
        <p:sp>
          <p:nvSpPr>
            <p:cNvPr id="24" name="Rectangle 23"/>
            <p:cNvSpPr/>
            <p:nvPr/>
          </p:nvSpPr>
          <p:spPr>
            <a:xfrm>
              <a:off x="414689" y="3808130"/>
              <a:ext cx="4041281" cy="23191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91427" rIns="91427" bIns="91427" rtlCol="0" anchor="t"/>
            <a:lstStyle/>
            <a:p>
              <a:pPr marL="365750">
                <a:spcBef>
                  <a:spcPts val="200"/>
                </a:spcBef>
              </a:pPr>
              <a:r>
                <a:rPr lang="en-US" sz="2001" dirty="0"/>
                <a:t>Descriptive statistics</a:t>
              </a:r>
              <a:endParaRPr lang="en-US" sz="1200" dirty="0">
                <a:solidFill>
                  <a:schemeClr val="tx1"/>
                </a:solidFill>
              </a:endParaRPr>
            </a:p>
            <a:p>
              <a:pPr>
                <a:spcBef>
                  <a:spcPts val="10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Min/max, mean, median (approx.)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Quantiles (approx.)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Standard deviation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Variance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Correlation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Covariance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Sum of squares (cross-product matrix for set variables)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Pairwise cross tabs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Risk ratio &amp; odds ratio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Cross-tabulation of data (standard tables &amp; long form)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Marginal summaries of cross tabulations</a:t>
              </a:r>
            </a:p>
          </p:txBody>
        </p:sp>
        <p:grpSp>
          <p:nvGrpSpPr>
            <p:cNvPr id="12" name="Group 12"/>
            <p:cNvGrpSpPr>
              <a:grpSpLocks noChangeAspect="1"/>
            </p:cNvGrpSpPr>
            <p:nvPr/>
          </p:nvGrpSpPr>
          <p:grpSpPr bwMode="auto">
            <a:xfrm>
              <a:off x="414689" y="3941323"/>
              <a:ext cx="313896" cy="242555"/>
              <a:chOff x="4" y="-1"/>
              <a:chExt cx="1430" cy="1105"/>
            </a:xfrm>
            <a:solidFill>
              <a:schemeClr val="accent1"/>
            </a:solidFill>
          </p:grpSpPr>
          <p:sp>
            <p:nvSpPr>
              <p:cNvPr id="14" name="Freeform 13"/>
              <p:cNvSpPr>
                <a:spLocks/>
              </p:cNvSpPr>
              <p:nvPr/>
            </p:nvSpPr>
            <p:spPr bwMode="auto">
              <a:xfrm>
                <a:off x="348" y="894"/>
                <a:ext cx="828" cy="208"/>
              </a:xfrm>
              <a:custGeom>
                <a:avLst/>
                <a:gdLst>
                  <a:gd name="T0" fmla="*/ 490 w 490"/>
                  <a:gd name="T1" fmla="*/ 92 h 92"/>
                  <a:gd name="T2" fmla="*/ 0 w 490"/>
                  <a:gd name="T3" fmla="*/ 92 h 92"/>
                  <a:gd name="T4" fmla="*/ 0 w 490"/>
                  <a:gd name="T5" fmla="*/ 0 h 92"/>
                  <a:gd name="T6" fmla="*/ 490 w 490"/>
                  <a:gd name="T7" fmla="*/ 0 h 92"/>
                  <a:gd name="T8" fmla="*/ 490 w 490"/>
                  <a:gd name="T9" fmla="*/ 92 h 92"/>
                  <a:gd name="T10" fmla="*/ 490 w 490"/>
                  <a:gd name="T11" fmla="*/ 9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0" h="92">
                    <a:moveTo>
                      <a:pt x="490" y="92"/>
                    </a:moveTo>
                    <a:cubicBezTo>
                      <a:pt x="0" y="92"/>
                      <a:pt x="0" y="92"/>
                      <a:pt x="0" y="9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90" y="0"/>
                      <a:pt x="490" y="0"/>
                      <a:pt x="490" y="0"/>
                    </a:cubicBezTo>
                    <a:cubicBezTo>
                      <a:pt x="490" y="92"/>
                      <a:pt x="490" y="92"/>
                      <a:pt x="490" y="92"/>
                    </a:cubicBezTo>
                    <a:cubicBezTo>
                      <a:pt x="490" y="92"/>
                      <a:pt x="490" y="92"/>
                      <a:pt x="490" y="9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483"/>
              </a:p>
            </p:txBody>
          </p:sp>
          <p:sp>
            <p:nvSpPr>
              <p:cNvPr id="15" name="Freeform 14"/>
              <p:cNvSpPr>
                <a:spLocks/>
              </p:cNvSpPr>
              <p:nvPr/>
            </p:nvSpPr>
            <p:spPr bwMode="auto">
              <a:xfrm>
                <a:off x="348" y="-1"/>
                <a:ext cx="950" cy="208"/>
              </a:xfrm>
              <a:custGeom>
                <a:avLst/>
                <a:gdLst>
                  <a:gd name="T0" fmla="*/ 562 w 562"/>
                  <a:gd name="T1" fmla="*/ 0 h 91"/>
                  <a:gd name="T2" fmla="*/ 0 w 562"/>
                  <a:gd name="T3" fmla="*/ 0 h 91"/>
                  <a:gd name="T4" fmla="*/ 0 w 562"/>
                  <a:gd name="T5" fmla="*/ 91 h 91"/>
                  <a:gd name="T6" fmla="*/ 562 w 562"/>
                  <a:gd name="T7" fmla="*/ 91 h 91"/>
                  <a:gd name="T8" fmla="*/ 562 w 562"/>
                  <a:gd name="T9" fmla="*/ 0 h 91"/>
                  <a:gd name="T10" fmla="*/ 562 w 562"/>
                  <a:gd name="T11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2" h="91">
                    <a:moveTo>
                      <a:pt x="56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1"/>
                      <a:pt x="0" y="91"/>
                      <a:pt x="0" y="91"/>
                    </a:cubicBezTo>
                    <a:cubicBezTo>
                      <a:pt x="562" y="91"/>
                      <a:pt x="562" y="91"/>
                      <a:pt x="562" y="91"/>
                    </a:cubicBezTo>
                    <a:cubicBezTo>
                      <a:pt x="562" y="0"/>
                      <a:pt x="562" y="0"/>
                      <a:pt x="562" y="0"/>
                    </a:cubicBezTo>
                    <a:cubicBezTo>
                      <a:pt x="562" y="0"/>
                      <a:pt x="562" y="0"/>
                      <a:pt x="5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483"/>
              </a:p>
            </p:txBody>
          </p:sp>
          <p:sp>
            <p:nvSpPr>
              <p:cNvPr id="16" name="Freeform 15"/>
              <p:cNvSpPr>
                <a:spLocks/>
              </p:cNvSpPr>
              <p:nvPr/>
            </p:nvSpPr>
            <p:spPr bwMode="auto">
              <a:xfrm>
                <a:off x="348" y="433"/>
                <a:ext cx="1086" cy="221"/>
              </a:xfrm>
              <a:custGeom>
                <a:avLst/>
                <a:gdLst>
                  <a:gd name="T0" fmla="*/ 643 w 643"/>
                  <a:gd name="T1" fmla="*/ 0 h 102"/>
                  <a:gd name="T2" fmla="*/ 0 w 643"/>
                  <a:gd name="T3" fmla="*/ 0 h 102"/>
                  <a:gd name="T4" fmla="*/ 0 w 643"/>
                  <a:gd name="T5" fmla="*/ 102 h 102"/>
                  <a:gd name="T6" fmla="*/ 643 w 643"/>
                  <a:gd name="T7" fmla="*/ 102 h 102"/>
                  <a:gd name="T8" fmla="*/ 643 w 643"/>
                  <a:gd name="T9" fmla="*/ 0 h 102"/>
                  <a:gd name="T10" fmla="*/ 643 w 643"/>
                  <a:gd name="T11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3" h="102">
                    <a:moveTo>
                      <a:pt x="64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643" y="102"/>
                      <a:pt x="643" y="102"/>
                      <a:pt x="643" y="102"/>
                    </a:cubicBezTo>
                    <a:cubicBezTo>
                      <a:pt x="643" y="0"/>
                      <a:pt x="643" y="0"/>
                      <a:pt x="643" y="0"/>
                    </a:cubicBezTo>
                    <a:cubicBezTo>
                      <a:pt x="643" y="0"/>
                      <a:pt x="643" y="0"/>
                      <a:pt x="64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483"/>
              </a:p>
            </p:txBody>
          </p:sp>
          <p:sp>
            <p:nvSpPr>
              <p:cNvPr id="17" name="Oval 16"/>
              <p:cNvSpPr>
                <a:spLocks noChangeArrowheads="1"/>
              </p:cNvSpPr>
              <p:nvPr/>
            </p:nvSpPr>
            <p:spPr bwMode="auto">
              <a:xfrm>
                <a:off x="4" y="6"/>
                <a:ext cx="200" cy="19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483"/>
              </a:p>
            </p:txBody>
          </p:sp>
          <p:sp>
            <p:nvSpPr>
              <p:cNvPr id="18" name="Oval 17"/>
              <p:cNvSpPr>
                <a:spLocks noChangeArrowheads="1"/>
              </p:cNvSpPr>
              <p:nvPr/>
            </p:nvSpPr>
            <p:spPr bwMode="auto">
              <a:xfrm>
                <a:off x="4" y="455"/>
                <a:ext cx="200" cy="19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483"/>
              </a:p>
            </p:txBody>
          </p:sp>
          <p:sp>
            <p:nvSpPr>
              <p:cNvPr id="19" name="Oval 18"/>
              <p:cNvSpPr>
                <a:spLocks noChangeArrowheads="1"/>
              </p:cNvSpPr>
              <p:nvPr/>
            </p:nvSpPr>
            <p:spPr bwMode="auto">
              <a:xfrm>
                <a:off x="4" y="904"/>
                <a:ext cx="200" cy="2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483"/>
              </a:p>
            </p:txBody>
          </p:sp>
        </p:grpSp>
      </p:grpSp>
      <p:grpSp>
        <p:nvGrpSpPr>
          <p:cNvPr id="59405" name="Group 59404"/>
          <p:cNvGrpSpPr/>
          <p:nvPr/>
        </p:nvGrpSpPr>
        <p:grpSpPr>
          <a:xfrm>
            <a:off x="4072724" y="1628425"/>
            <a:ext cx="3661316" cy="1113788"/>
            <a:chOff x="4202580" y="1628160"/>
            <a:chExt cx="3661835" cy="1113946"/>
          </a:xfrm>
        </p:grpSpPr>
        <p:sp>
          <p:nvSpPr>
            <p:cNvPr id="25" name="Rectangle 24"/>
            <p:cNvSpPr/>
            <p:nvPr/>
          </p:nvSpPr>
          <p:spPr>
            <a:xfrm>
              <a:off x="4214597" y="1628160"/>
              <a:ext cx="3649818" cy="111394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91427" rIns="91427" bIns="91427" rtlCol="0" anchor="t"/>
            <a:lstStyle/>
            <a:p>
              <a:pPr marL="365750"/>
              <a:r>
                <a:rPr lang="en-US" sz="2001" dirty="0"/>
                <a:t>Statistical tests</a:t>
              </a:r>
              <a:endParaRPr lang="en-US" sz="2001" dirty="0">
                <a:solidFill>
                  <a:schemeClr val="tx1"/>
                </a:solidFill>
              </a:endParaRPr>
            </a:p>
            <a:p>
              <a:pPr>
                <a:spcBef>
                  <a:spcPts val="10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Chi Square Test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Kendall Rank Correlation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Fisher’s Exact Test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Student’s t-Test</a:t>
              </a:r>
            </a:p>
          </p:txBody>
        </p:sp>
        <p:grpSp>
          <p:nvGrpSpPr>
            <p:cNvPr id="21" name="Group 21"/>
            <p:cNvGrpSpPr>
              <a:grpSpLocks noChangeAspect="1"/>
            </p:cNvGrpSpPr>
            <p:nvPr/>
          </p:nvGrpSpPr>
          <p:grpSpPr bwMode="auto">
            <a:xfrm>
              <a:off x="4202580" y="1727587"/>
              <a:ext cx="299056" cy="299056"/>
              <a:chOff x="-1" y="-2"/>
              <a:chExt cx="2318" cy="2318"/>
            </a:xfrm>
            <a:solidFill>
              <a:schemeClr val="accent1"/>
            </a:solidFill>
          </p:grpSpPr>
          <p:sp>
            <p:nvSpPr>
              <p:cNvPr id="59392" name="Freeform 22"/>
              <p:cNvSpPr>
                <a:spLocks noEditPoints="1"/>
              </p:cNvSpPr>
              <p:nvPr/>
            </p:nvSpPr>
            <p:spPr bwMode="auto">
              <a:xfrm>
                <a:off x="-1" y="-2"/>
                <a:ext cx="2318" cy="2318"/>
              </a:xfrm>
              <a:custGeom>
                <a:avLst/>
                <a:gdLst>
                  <a:gd name="T0" fmla="*/ 972 w 978"/>
                  <a:gd name="T1" fmla="*/ 427 h 978"/>
                  <a:gd name="T2" fmla="*/ 857 w 978"/>
                  <a:gd name="T3" fmla="*/ 340 h 978"/>
                  <a:gd name="T4" fmla="*/ 879 w 978"/>
                  <a:gd name="T5" fmla="*/ 198 h 978"/>
                  <a:gd name="T6" fmla="*/ 780 w 978"/>
                  <a:gd name="T7" fmla="*/ 98 h 978"/>
                  <a:gd name="T8" fmla="*/ 637 w 978"/>
                  <a:gd name="T9" fmla="*/ 121 h 978"/>
                  <a:gd name="T10" fmla="*/ 550 w 978"/>
                  <a:gd name="T11" fmla="*/ 6 h 978"/>
                  <a:gd name="T12" fmla="*/ 421 w 978"/>
                  <a:gd name="T13" fmla="*/ 7 h 978"/>
                  <a:gd name="T14" fmla="*/ 335 w 978"/>
                  <a:gd name="T15" fmla="*/ 123 h 978"/>
                  <a:gd name="T16" fmla="*/ 193 w 978"/>
                  <a:gd name="T17" fmla="*/ 102 h 978"/>
                  <a:gd name="T18" fmla="*/ 102 w 978"/>
                  <a:gd name="T19" fmla="*/ 193 h 978"/>
                  <a:gd name="T20" fmla="*/ 122 w 978"/>
                  <a:gd name="T21" fmla="*/ 335 h 978"/>
                  <a:gd name="T22" fmla="*/ 7 w 978"/>
                  <a:gd name="T23" fmla="*/ 421 h 978"/>
                  <a:gd name="T24" fmla="*/ 6 w 978"/>
                  <a:gd name="T25" fmla="*/ 551 h 978"/>
                  <a:gd name="T26" fmla="*/ 120 w 978"/>
                  <a:gd name="T27" fmla="*/ 638 h 978"/>
                  <a:gd name="T28" fmla="*/ 98 w 978"/>
                  <a:gd name="T29" fmla="*/ 780 h 978"/>
                  <a:gd name="T30" fmla="*/ 198 w 978"/>
                  <a:gd name="T31" fmla="*/ 880 h 978"/>
                  <a:gd name="T32" fmla="*/ 340 w 978"/>
                  <a:gd name="T33" fmla="*/ 858 h 978"/>
                  <a:gd name="T34" fmla="*/ 427 w 978"/>
                  <a:gd name="T35" fmla="*/ 972 h 978"/>
                  <a:gd name="T36" fmla="*/ 557 w 978"/>
                  <a:gd name="T37" fmla="*/ 972 h 978"/>
                  <a:gd name="T38" fmla="*/ 642 w 978"/>
                  <a:gd name="T39" fmla="*/ 856 h 978"/>
                  <a:gd name="T40" fmla="*/ 785 w 978"/>
                  <a:gd name="T41" fmla="*/ 876 h 978"/>
                  <a:gd name="T42" fmla="*/ 875 w 978"/>
                  <a:gd name="T43" fmla="*/ 786 h 978"/>
                  <a:gd name="T44" fmla="*/ 855 w 978"/>
                  <a:gd name="T45" fmla="*/ 643 h 978"/>
                  <a:gd name="T46" fmla="*/ 971 w 978"/>
                  <a:gd name="T47" fmla="*/ 558 h 978"/>
                  <a:gd name="T48" fmla="*/ 972 w 978"/>
                  <a:gd name="T49" fmla="*/ 427 h 978"/>
                  <a:gd name="T50" fmla="*/ 599 w 978"/>
                  <a:gd name="T51" fmla="*/ 763 h 978"/>
                  <a:gd name="T52" fmla="*/ 215 w 978"/>
                  <a:gd name="T53" fmla="*/ 600 h 978"/>
                  <a:gd name="T54" fmla="*/ 378 w 978"/>
                  <a:gd name="T55" fmla="*/ 215 h 978"/>
                  <a:gd name="T56" fmla="*/ 763 w 978"/>
                  <a:gd name="T57" fmla="*/ 378 h 978"/>
                  <a:gd name="T58" fmla="*/ 599 w 978"/>
                  <a:gd name="T59" fmla="*/ 763 h 9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78" h="978">
                    <a:moveTo>
                      <a:pt x="972" y="427"/>
                    </a:moveTo>
                    <a:cubicBezTo>
                      <a:pt x="922" y="422"/>
                      <a:pt x="877" y="390"/>
                      <a:pt x="857" y="340"/>
                    </a:cubicBezTo>
                    <a:cubicBezTo>
                      <a:pt x="837" y="291"/>
                      <a:pt x="847" y="236"/>
                      <a:pt x="879" y="198"/>
                    </a:cubicBezTo>
                    <a:cubicBezTo>
                      <a:pt x="851" y="160"/>
                      <a:pt x="817" y="126"/>
                      <a:pt x="780" y="98"/>
                    </a:cubicBezTo>
                    <a:cubicBezTo>
                      <a:pt x="741" y="130"/>
                      <a:pt x="687" y="141"/>
                      <a:pt x="637" y="121"/>
                    </a:cubicBezTo>
                    <a:cubicBezTo>
                      <a:pt x="588" y="101"/>
                      <a:pt x="556" y="56"/>
                      <a:pt x="550" y="6"/>
                    </a:cubicBezTo>
                    <a:cubicBezTo>
                      <a:pt x="508" y="0"/>
                      <a:pt x="464" y="1"/>
                      <a:pt x="421" y="7"/>
                    </a:cubicBezTo>
                    <a:cubicBezTo>
                      <a:pt x="416" y="57"/>
                      <a:pt x="385" y="102"/>
                      <a:pt x="335" y="123"/>
                    </a:cubicBezTo>
                    <a:cubicBezTo>
                      <a:pt x="286" y="143"/>
                      <a:pt x="232" y="134"/>
                      <a:pt x="193" y="102"/>
                    </a:cubicBezTo>
                    <a:cubicBezTo>
                      <a:pt x="158" y="129"/>
                      <a:pt x="128" y="159"/>
                      <a:pt x="102" y="193"/>
                    </a:cubicBezTo>
                    <a:cubicBezTo>
                      <a:pt x="134" y="232"/>
                      <a:pt x="143" y="286"/>
                      <a:pt x="122" y="335"/>
                    </a:cubicBezTo>
                    <a:cubicBezTo>
                      <a:pt x="102" y="385"/>
                      <a:pt x="56" y="416"/>
                      <a:pt x="7" y="421"/>
                    </a:cubicBezTo>
                    <a:cubicBezTo>
                      <a:pt x="0" y="463"/>
                      <a:pt x="0" y="507"/>
                      <a:pt x="6" y="551"/>
                    </a:cubicBezTo>
                    <a:cubicBezTo>
                      <a:pt x="55" y="557"/>
                      <a:pt x="100" y="588"/>
                      <a:pt x="120" y="638"/>
                    </a:cubicBezTo>
                    <a:cubicBezTo>
                      <a:pt x="140" y="688"/>
                      <a:pt x="130" y="742"/>
                      <a:pt x="98" y="780"/>
                    </a:cubicBezTo>
                    <a:cubicBezTo>
                      <a:pt x="127" y="819"/>
                      <a:pt x="160" y="852"/>
                      <a:pt x="198" y="880"/>
                    </a:cubicBezTo>
                    <a:cubicBezTo>
                      <a:pt x="236" y="848"/>
                      <a:pt x="291" y="838"/>
                      <a:pt x="340" y="858"/>
                    </a:cubicBezTo>
                    <a:cubicBezTo>
                      <a:pt x="390" y="878"/>
                      <a:pt x="422" y="923"/>
                      <a:pt x="427" y="972"/>
                    </a:cubicBezTo>
                    <a:cubicBezTo>
                      <a:pt x="470" y="978"/>
                      <a:pt x="513" y="978"/>
                      <a:pt x="557" y="972"/>
                    </a:cubicBezTo>
                    <a:cubicBezTo>
                      <a:pt x="562" y="922"/>
                      <a:pt x="593" y="876"/>
                      <a:pt x="642" y="856"/>
                    </a:cubicBezTo>
                    <a:cubicBezTo>
                      <a:pt x="692" y="835"/>
                      <a:pt x="746" y="845"/>
                      <a:pt x="785" y="876"/>
                    </a:cubicBezTo>
                    <a:cubicBezTo>
                      <a:pt x="819" y="850"/>
                      <a:pt x="850" y="819"/>
                      <a:pt x="875" y="786"/>
                    </a:cubicBezTo>
                    <a:cubicBezTo>
                      <a:pt x="844" y="747"/>
                      <a:pt x="834" y="692"/>
                      <a:pt x="855" y="643"/>
                    </a:cubicBezTo>
                    <a:cubicBezTo>
                      <a:pt x="876" y="594"/>
                      <a:pt x="921" y="563"/>
                      <a:pt x="971" y="558"/>
                    </a:cubicBezTo>
                    <a:cubicBezTo>
                      <a:pt x="977" y="515"/>
                      <a:pt x="978" y="471"/>
                      <a:pt x="972" y="427"/>
                    </a:cubicBezTo>
                    <a:close/>
                    <a:moveTo>
                      <a:pt x="599" y="763"/>
                    </a:moveTo>
                    <a:cubicBezTo>
                      <a:pt x="448" y="824"/>
                      <a:pt x="276" y="751"/>
                      <a:pt x="215" y="600"/>
                    </a:cubicBezTo>
                    <a:cubicBezTo>
                      <a:pt x="154" y="449"/>
                      <a:pt x="227" y="276"/>
                      <a:pt x="378" y="215"/>
                    </a:cubicBezTo>
                    <a:cubicBezTo>
                      <a:pt x="529" y="154"/>
                      <a:pt x="702" y="227"/>
                      <a:pt x="763" y="378"/>
                    </a:cubicBezTo>
                    <a:cubicBezTo>
                      <a:pt x="824" y="530"/>
                      <a:pt x="751" y="702"/>
                      <a:pt x="599" y="7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483"/>
              </a:p>
            </p:txBody>
          </p:sp>
          <p:sp>
            <p:nvSpPr>
              <p:cNvPr id="59393" name="Freeform 23"/>
              <p:cNvSpPr>
                <a:spLocks noEditPoints="1"/>
              </p:cNvSpPr>
              <p:nvPr/>
            </p:nvSpPr>
            <p:spPr bwMode="auto">
              <a:xfrm>
                <a:off x="613" y="614"/>
                <a:ext cx="1088" cy="1085"/>
              </a:xfrm>
              <a:custGeom>
                <a:avLst/>
                <a:gdLst>
                  <a:gd name="T0" fmla="*/ 417 w 459"/>
                  <a:gd name="T1" fmla="*/ 153 h 458"/>
                  <a:gd name="T2" fmla="*/ 154 w 459"/>
                  <a:gd name="T3" fmla="*/ 42 h 458"/>
                  <a:gd name="T4" fmla="*/ 42 w 459"/>
                  <a:gd name="T5" fmla="*/ 305 h 458"/>
                  <a:gd name="T6" fmla="*/ 306 w 459"/>
                  <a:gd name="T7" fmla="*/ 417 h 458"/>
                  <a:gd name="T8" fmla="*/ 417 w 459"/>
                  <a:gd name="T9" fmla="*/ 153 h 458"/>
                  <a:gd name="T10" fmla="*/ 290 w 459"/>
                  <a:gd name="T11" fmla="*/ 314 h 458"/>
                  <a:gd name="T12" fmla="*/ 145 w 459"/>
                  <a:gd name="T13" fmla="*/ 289 h 458"/>
                  <a:gd name="T14" fmla="*/ 170 w 459"/>
                  <a:gd name="T15" fmla="*/ 144 h 458"/>
                  <a:gd name="T16" fmla="*/ 315 w 459"/>
                  <a:gd name="T17" fmla="*/ 169 h 458"/>
                  <a:gd name="T18" fmla="*/ 290 w 459"/>
                  <a:gd name="T19" fmla="*/ 314 h 4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59" h="458">
                    <a:moveTo>
                      <a:pt x="417" y="153"/>
                    </a:moveTo>
                    <a:cubicBezTo>
                      <a:pt x="375" y="50"/>
                      <a:pt x="258" y="0"/>
                      <a:pt x="154" y="42"/>
                    </a:cubicBezTo>
                    <a:cubicBezTo>
                      <a:pt x="50" y="83"/>
                      <a:pt x="0" y="201"/>
                      <a:pt x="42" y="305"/>
                    </a:cubicBezTo>
                    <a:cubicBezTo>
                      <a:pt x="84" y="408"/>
                      <a:pt x="202" y="458"/>
                      <a:pt x="306" y="417"/>
                    </a:cubicBezTo>
                    <a:cubicBezTo>
                      <a:pt x="409" y="375"/>
                      <a:pt x="459" y="257"/>
                      <a:pt x="417" y="153"/>
                    </a:cubicBezTo>
                    <a:close/>
                    <a:moveTo>
                      <a:pt x="290" y="314"/>
                    </a:moveTo>
                    <a:cubicBezTo>
                      <a:pt x="243" y="347"/>
                      <a:pt x="178" y="336"/>
                      <a:pt x="145" y="289"/>
                    </a:cubicBezTo>
                    <a:cubicBezTo>
                      <a:pt x="112" y="242"/>
                      <a:pt x="123" y="177"/>
                      <a:pt x="170" y="144"/>
                    </a:cubicBezTo>
                    <a:cubicBezTo>
                      <a:pt x="217" y="111"/>
                      <a:pt x="282" y="122"/>
                      <a:pt x="315" y="169"/>
                    </a:cubicBezTo>
                    <a:cubicBezTo>
                      <a:pt x="348" y="216"/>
                      <a:pt x="337" y="281"/>
                      <a:pt x="290" y="3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483"/>
              </a:p>
            </p:txBody>
          </p:sp>
        </p:grpSp>
      </p:grpSp>
      <p:grpSp>
        <p:nvGrpSpPr>
          <p:cNvPr id="59399" name="Group 59398"/>
          <p:cNvGrpSpPr/>
          <p:nvPr/>
        </p:nvGrpSpPr>
        <p:grpSpPr>
          <a:xfrm>
            <a:off x="4072724" y="3134520"/>
            <a:ext cx="3845508" cy="708330"/>
            <a:chOff x="4202580" y="2979149"/>
            <a:chExt cx="3846053" cy="708430"/>
          </a:xfrm>
        </p:grpSpPr>
        <p:sp>
          <p:nvSpPr>
            <p:cNvPr id="26" name="Rectangle 25"/>
            <p:cNvSpPr/>
            <p:nvPr/>
          </p:nvSpPr>
          <p:spPr>
            <a:xfrm>
              <a:off x="4214597" y="2979149"/>
              <a:ext cx="3834036" cy="70843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91427" rIns="91427" bIns="91427" rtlCol="0" anchor="t"/>
            <a:lstStyle/>
            <a:p>
              <a:pPr marL="365750">
                <a:spcBef>
                  <a:spcPts val="200"/>
                </a:spcBef>
              </a:pPr>
              <a:r>
                <a:rPr lang="en-US" sz="2001" dirty="0"/>
                <a:t>Sampling</a:t>
              </a:r>
              <a:endParaRPr lang="en-US" sz="2001" dirty="0">
                <a:solidFill>
                  <a:schemeClr val="tx1"/>
                </a:solidFill>
              </a:endParaRPr>
            </a:p>
            <a:p>
              <a:pPr>
                <a:spcBef>
                  <a:spcPts val="10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Subsample (observations &amp; variables)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Random sampling</a:t>
              </a:r>
            </a:p>
          </p:txBody>
        </p:sp>
        <p:sp>
          <p:nvSpPr>
            <p:cNvPr id="59398" name="Freeform 27"/>
            <p:cNvSpPr>
              <a:spLocks noEditPoints="1"/>
            </p:cNvSpPr>
            <p:nvPr/>
          </p:nvSpPr>
          <p:spPr bwMode="auto">
            <a:xfrm>
              <a:off x="4202580" y="3064851"/>
              <a:ext cx="299056" cy="314738"/>
            </a:xfrm>
            <a:custGeom>
              <a:avLst/>
              <a:gdLst>
                <a:gd name="T0" fmla="*/ 12 w 110"/>
                <a:gd name="T1" fmla="*/ 74 h 116"/>
                <a:gd name="T2" fmla="*/ 52 w 110"/>
                <a:gd name="T3" fmla="*/ 97 h 116"/>
                <a:gd name="T4" fmla="*/ 52 w 110"/>
                <a:gd name="T5" fmla="*/ 97 h 116"/>
                <a:gd name="T6" fmla="*/ 55 w 110"/>
                <a:gd name="T7" fmla="*/ 98 h 116"/>
                <a:gd name="T8" fmla="*/ 58 w 110"/>
                <a:gd name="T9" fmla="*/ 97 h 116"/>
                <a:gd name="T10" fmla="*/ 98 w 110"/>
                <a:gd name="T11" fmla="*/ 74 h 116"/>
                <a:gd name="T12" fmla="*/ 108 w 110"/>
                <a:gd name="T13" fmla="*/ 80 h 116"/>
                <a:gd name="T14" fmla="*/ 110 w 110"/>
                <a:gd name="T15" fmla="*/ 82 h 116"/>
                <a:gd name="T16" fmla="*/ 110 w 110"/>
                <a:gd name="T17" fmla="*/ 84 h 116"/>
                <a:gd name="T18" fmla="*/ 108 w 110"/>
                <a:gd name="T19" fmla="*/ 86 h 116"/>
                <a:gd name="T20" fmla="*/ 56 w 110"/>
                <a:gd name="T21" fmla="*/ 116 h 116"/>
                <a:gd name="T22" fmla="*/ 55 w 110"/>
                <a:gd name="T23" fmla="*/ 116 h 116"/>
                <a:gd name="T24" fmla="*/ 53 w 110"/>
                <a:gd name="T25" fmla="*/ 116 h 116"/>
                <a:gd name="T26" fmla="*/ 2 w 110"/>
                <a:gd name="T27" fmla="*/ 86 h 116"/>
                <a:gd name="T28" fmla="*/ 0 w 110"/>
                <a:gd name="T29" fmla="*/ 84 h 116"/>
                <a:gd name="T30" fmla="*/ 0 w 110"/>
                <a:gd name="T31" fmla="*/ 82 h 116"/>
                <a:gd name="T32" fmla="*/ 2 w 110"/>
                <a:gd name="T33" fmla="*/ 80 h 116"/>
                <a:gd name="T34" fmla="*/ 12 w 110"/>
                <a:gd name="T35" fmla="*/ 74 h 116"/>
                <a:gd name="T36" fmla="*/ 12 w 110"/>
                <a:gd name="T37" fmla="*/ 49 h 116"/>
                <a:gd name="T38" fmla="*/ 52 w 110"/>
                <a:gd name="T39" fmla="*/ 72 h 116"/>
                <a:gd name="T40" fmla="*/ 52 w 110"/>
                <a:gd name="T41" fmla="*/ 72 h 116"/>
                <a:gd name="T42" fmla="*/ 55 w 110"/>
                <a:gd name="T43" fmla="*/ 73 h 116"/>
                <a:gd name="T44" fmla="*/ 58 w 110"/>
                <a:gd name="T45" fmla="*/ 72 h 116"/>
                <a:gd name="T46" fmla="*/ 98 w 110"/>
                <a:gd name="T47" fmla="*/ 49 h 116"/>
                <a:gd name="T48" fmla="*/ 108 w 110"/>
                <a:gd name="T49" fmla="*/ 55 h 116"/>
                <a:gd name="T50" fmla="*/ 110 w 110"/>
                <a:gd name="T51" fmla="*/ 57 h 116"/>
                <a:gd name="T52" fmla="*/ 110 w 110"/>
                <a:gd name="T53" fmla="*/ 59 h 116"/>
                <a:gd name="T54" fmla="*/ 108 w 110"/>
                <a:gd name="T55" fmla="*/ 61 h 116"/>
                <a:gd name="T56" fmla="*/ 56 w 110"/>
                <a:gd name="T57" fmla="*/ 91 h 116"/>
                <a:gd name="T58" fmla="*/ 55 w 110"/>
                <a:gd name="T59" fmla="*/ 91 h 116"/>
                <a:gd name="T60" fmla="*/ 53 w 110"/>
                <a:gd name="T61" fmla="*/ 91 h 116"/>
                <a:gd name="T62" fmla="*/ 2 w 110"/>
                <a:gd name="T63" fmla="*/ 61 h 116"/>
                <a:gd name="T64" fmla="*/ 0 w 110"/>
                <a:gd name="T65" fmla="*/ 59 h 116"/>
                <a:gd name="T66" fmla="*/ 0 w 110"/>
                <a:gd name="T67" fmla="*/ 57 h 116"/>
                <a:gd name="T68" fmla="*/ 2 w 110"/>
                <a:gd name="T69" fmla="*/ 55 h 116"/>
                <a:gd name="T70" fmla="*/ 12 w 110"/>
                <a:gd name="T71" fmla="*/ 49 h 116"/>
                <a:gd name="T72" fmla="*/ 55 w 110"/>
                <a:gd name="T73" fmla="*/ 0 h 116"/>
                <a:gd name="T74" fmla="*/ 56 w 110"/>
                <a:gd name="T75" fmla="*/ 0 h 116"/>
                <a:gd name="T76" fmla="*/ 108 w 110"/>
                <a:gd name="T77" fmla="*/ 30 h 116"/>
                <a:gd name="T78" fmla="*/ 110 w 110"/>
                <a:gd name="T79" fmla="*/ 32 h 116"/>
                <a:gd name="T80" fmla="*/ 110 w 110"/>
                <a:gd name="T81" fmla="*/ 34 h 116"/>
                <a:gd name="T82" fmla="*/ 108 w 110"/>
                <a:gd name="T83" fmla="*/ 36 h 116"/>
                <a:gd name="T84" fmla="*/ 56 w 110"/>
                <a:gd name="T85" fmla="*/ 66 h 116"/>
                <a:gd name="T86" fmla="*/ 56 w 110"/>
                <a:gd name="T87" fmla="*/ 66 h 116"/>
                <a:gd name="T88" fmla="*/ 55 w 110"/>
                <a:gd name="T89" fmla="*/ 66 h 116"/>
                <a:gd name="T90" fmla="*/ 54 w 110"/>
                <a:gd name="T91" fmla="*/ 66 h 116"/>
                <a:gd name="T92" fmla="*/ 53 w 110"/>
                <a:gd name="T93" fmla="*/ 66 h 116"/>
                <a:gd name="T94" fmla="*/ 2 w 110"/>
                <a:gd name="T95" fmla="*/ 36 h 116"/>
                <a:gd name="T96" fmla="*/ 0 w 110"/>
                <a:gd name="T97" fmla="*/ 34 h 116"/>
                <a:gd name="T98" fmla="*/ 0 w 110"/>
                <a:gd name="T99" fmla="*/ 32 h 116"/>
                <a:gd name="T100" fmla="*/ 2 w 110"/>
                <a:gd name="T101" fmla="*/ 30 h 116"/>
                <a:gd name="T102" fmla="*/ 53 w 110"/>
                <a:gd name="T103" fmla="*/ 0 h 116"/>
                <a:gd name="T104" fmla="*/ 55 w 110"/>
                <a:gd name="T105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10" h="116">
                  <a:moveTo>
                    <a:pt x="12" y="74"/>
                  </a:moveTo>
                  <a:cubicBezTo>
                    <a:pt x="52" y="97"/>
                    <a:pt x="52" y="97"/>
                    <a:pt x="52" y="97"/>
                  </a:cubicBezTo>
                  <a:cubicBezTo>
                    <a:pt x="52" y="97"/>
                    <a:pt x="52" y="97"/>
                    <a:pt x="52" y="97"/>
                  </a:cubicBezTo>
                  <a:cubicBezTo>
                    <a:pt x="53" y="98"/>
                    <a:pt x="54" y="98"/>
                    <a:pt x="55" y="98"/>
                  </a:cubicBezTo>
                  <a:cubicBezTo>
                    <a:pt x="56" y="98"/>
                    <a:pt x="57" y="98"/>
                    <a:pt x="58" y="97"/>
                  </a:cubicBezTo>
                  <a:cubicBezTo>
                    <a:pt x="98" y="74"/>
                    <a:pt x="98" y="74"/>
                    <a:pt x="98" y="74"/>
                  </a:cubicBezTo>
                  <a:cubicBezTo>
                    <a:pt x="108" y="80"/>
                    <a:pt x="108" y="80"/>
                    <a:pt x="108" y="80"/>
                  </a:cubicBezTo>
                  <a:cubicBezTo>
                    <a:pt x="109" y="81"/>
                    <a:pt x="109" y="81"/>
                    <a:pt x="110" y="82"/>
                  </a:cubicBezTo>
                  <a:cubicBezTo>
                    <a:pt x="110" y="83"/>
                    <a:pt x="110" y="83"/>
                    <a:pt x="110" y="84"/>
                  </a:cubicBezTo>
                  <a:cubicBezTo>
                    <a:pt x="109" y="85"/>
                    <a:pt x="109" y="85"/>
                    <a:pt x="108" y="86"/>
                  </a:cubicBezTo>
                  <a:cubicBezTo>
                    <a:pt x="56" y="116"/>
                    <a:pt x="56" y="116"/>
                    <a:pt x="56" y="116"/>
                  </a:cubicBezTo>
                  <a:cubicBezTo>
                    <a:pt x="56" y="116"/>
                    <a:pt x="55" y="116"/>
                    <a:pt x="55" y="116"/>
                  </a:cubicBezTo>
                  <a:cubicBezTo>
                    <a:pt x="54" y="116"/>
                    <a:pt x="54" y="116"/>
                    <a:pt x="53" y="11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1" y="85"/>
                    <a:pt x="0" y="85"/>
                    <a:pt x="0" y="84"/>
                  </a:cubicBezTo>
                  <a:cubicBezTo>
                    <a:pt x="0" y="83"/>
                    <a:pt x="0" y="83"/>
                    <a:pt x="0" y="82"/>
                  </a:cubicBezTo>
                  <a:cubicBezTo>
                    <a:pt x="0" y="81"/>
                    <a:pt x="1" y="81"/>
                    <a:pt x="2" y="80"/>
                  </a:cubicBezTo>
                  <a:cubicBezTo>
                    <a:pt x="12" y="74"/>
                    <a:pt x="12" y="74"/>
                    <a:pt x="12" y="74"/>
                  </a:cubicBezTo>
                  <a:close/>
                  <a:moveTo>
                    <a:pt x="12" y="49"/>
                  </a:moveTo>
                  <a:cubicBezTo>
                    <a:pt x="52" y="72"/>
                    <a:pt x="52" y="72"/>
                    <a:pt x="52" y="72"/>
                  </a:cubicBezTo>
                  <a:cubicBezTo>
                    <a:pt x="52" y="72"/>
                    <a:pt x="52" y="72"/>
                    <a:pt x="52" y="72"/>
                  </a:cubicBezTo>
                  <a:cubicBezTo>
                    <a:pt x="53" y="73"/>
                    <a:pt x="54" y="73"/>
                    <a:pt x="55" y="73"/>
                  </a:cubicBezTo>
                  <a:cubicBezTo>
                    <a:pt x="56" y="73"/>
                    <a:pt x="57" y="73"/>
                    <a:pt x="58" y="72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108" y="55"/>
                    <a:pt x="108" y="55"/>
                    <a:pt x="108" y="55"/>
                  </a:cubicBezTo>
                  <a:cubicBezTo>
                    <a:pt x="109" y="55"/>
                    <a:pt x="109" y="56"/>
                    <a:pt x="110" y="57"/>
                  </a:cubicBezTo>
                  <a:cubicBezTo>
                    <a:pt x="110" y="57"/>
                    <a:pt x="110" y="58"/>
                    <a:pt x="110" y="59"/>
                  </a:cubicBezTo>
                  <a:cubicBezTo>
                    <a:pt x="109" y="59"/>
                    <a:pt x="109" y="60"/>
                    <a:pt x="108" y="61"/>
                  </a:cubicBezTo>
                  <a:cubicBezTo>
                    <a:pt x="56" y="91"/>
                    <a:pt x="56" y="91"/>
                    <a:pt x="56" y="91"/>
                  </a:cubicBezTo>
                  <a:cubicBezTo>
                    <a:pt x="56" y="91"/>
                    <a:pt x="55" y="91"/>
                    <a:pt x="55" y="91"/>
                  </a:cubicBezTo>
                  <a:cubicBezTo>
                    <a:pt x="54" y="91"/>
                    <a:pt x="54" y="91"/>
                    <a:pt x="53" y="91"/>
                  </a:cubicBezTo>
                  <a:cubicBezTo>
                    <a:pt x="2" y="61"/>
                    <a:pt x="2" y="61"/>
                    <a:pt x="2" y="61"/>
                  </a:cubicBezTo>
                  <a:cubicBezTo>
                    <a:pt x="1" y="60"/>
                    <a:pt x="0" y="59"/>
                    <a:pt x="0" y="59"/>
                  </a:cubicBezTo>
                  <a:cubicBezTo>
                    <a:pt x="0" y="58"/>
                    <a:pt x="0" y="57"/>
                    <a:pt x="0" y="57"/>
                  </a:cubicBezTo>
                  <a:cubicBezTo>
                    <a:pt x="0" y="56"/>
                    <a:pt x="1" y="55"/>
                    <a:pt x="2" y="55"/>
                  </a:cubicBezTo>
                  <a:cubicBezTo>
                    <a:pt x="12" y="49"/>
                    <a:pt x="12" y="49"/>
                    <a:pt x="12" y="49"/>
                  </a:cubicBezTo>
                  <a:close/>
                  <a:moveTo>
                    <a:pt x="55" y="0"/>
                  </a:moveTo>
                  <a:cubicBezTo>
                    <a:pt x="55" y="0"/>
                    <a:pt x="56" y="0"/>
                    <a:pt x="56" y="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9" y="31"/>
                    <a:pt x="109" y="31"/>
                    <a:pt x="110" y="32"/>
                  </a:cubicBezTo>
                  <a:cubicBezTo>
                    <a:pt x="110" y="33"/>
                    <a:pt x="110" y="33"/>
                    <a:pt x="110" y="34"/>
                  </a:cubicBezTo>
                  <a:cubicBezTo>
                    <a:pt x="109" y="35"/>
                    <a:pt x="109" y="35"/>
                    <a:pt x="108" y="36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55" y="66"/>
                    <a:pt x="55" y="66"/>
                    <a:pt x="55" y="66"/>
                  </a:cubicBezTo>
                  <a:cubicBezTo>
                    <a:pt x="54" y="66"/>
                    <a:pt x="54" y="66"/>
                    <a:pt x="54" y="66"/>
                  </a:cubicBezTo>
                  <a:cubicBezTo>
                    <a:pt x="54" y="66"/>
                    <a:pt x="53" y="66"/>
                    <a:pt x="53" y="6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1" y="35"/>
                    <a:pt x="0" y="35"/>
                    <a:pt x="0" y="34"/>
                  </a:cubicBezTo>
                  <a:cubicBezTo>
                    <a:pt x="0" y="33"/>
                    <a:pt x="0" y="33"/>
                    <a:pt x="0" y="32"/>
                  </a:cubicBezTo>
                  <a:cubicBezTo>
                    <a:pt x="0" y="31"/>
                    <a:pt x="1" y="31"/>
                    <a:pt x="2" y="3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4" y="0"/>
                    <a:pt x="54" y="0"/>
                    <a:pt x="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endParaRPr lang="en-US" sz="1483"/>
            </a:p>
          </p:txBody>
        </p:sp>
      </p:grpSp>
      <p:grpSp>
        <p:nvGrpSpPr>
          <p:cNvPr id="59403" name="Group 59402"/>
          <p:cNvGrpSpPr/>
          <p:nvPr/>
        </p:nvGrpSpPr>
        <p:grpSpPr>
          <a:xfrm>
            <a:off x="4078532" y="4377022"/>
            <a:ext cx="4718569" cy="2636801"/>
            <a:chOff x="4208387" y="4160065"/>
            <a:chExt cx="4719238" cy="2637175"/>
          </a:xfrm>
        </p:grpSpPr>
        <p:sp>
          <p:nvSpPr>
            <p:cNvPr id="34" name="Rectangle 33"/>
            <p:cNvSpPr/>
            <p:nvPr/>
          </p:nvSpPr>
          <p:spPr>
            <a:xfrm>
              <a:off x="4214597" y="4161832"/>
              <a:ext cx="4713028" cy="26354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91427" rIns="91427" bIns="91427" rtlCol="0" anchor="t"/>
            <a:lstStyle/>
            <a:p>
              <a:pPr marL="365750">
                <a:spcBef>
                  <a:spcPts val="200"/>
                </a:spcBef>
              </a:pPr>
              <a:r>
                <a:rPr lang="en-US" sz="2001" dirty="0"/>
                <a:t>Predictive models</a:t>
              </a:r>
              <a:endParaRPr lang="en-US" sz="1049" dirty="0">
                <a:solidFill>
                  <a:schemeClr val="tx1"/>
                </a:solidFill>
              </a:endParaRPr>
            </a:p>
            <a:p>
              <a:pPr>
                <a:spcBef>
                  <a:spcPts val="10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Sum of squares (cross-product matrix for set variables)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Multiple linear regression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Generalized linear models (GLM) exponential family distributions: binomial, Gaussian, inverse Gaussian, Poisson, Tweedie. Standard link functions: cauchit, identity, log, logit, probit. User defined distributions &amp; link functions.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Covariance &amp; correlation matrices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Logistic regression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Classification &amp; regression trees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Predictions/scoring for models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Residuals for all models</a:t>
              </a:r>
            </a:p>
          </p:txBody>
        </p:sp>
        <p:sp>
          <p:nvSpPr>
            <p:cNvPr id="63" name="Freeform 62"/>
            <p:cNvSpPr>
              <a:spLocks noChangeAspect="1"/>
            </p:cNvSpPr>
            <p:nvPr/>
          </p:nvSpPr>
          <p:spPr bwMode="black">
            <a:xfrm>
              <a:off x="4208387" y="4160065"/>
              <a:ext cx="233880" cy="408341"/>
            </a:xfrm>
            <a:custGeom>
              <a:avLst/>
              <a:gdLst>
                <a:gd name="connsiteX0" fmla="*/ 64175 w 285415"/>
                <a:gd name="connsiteY0" fmla="*/ 373567 h 498318"/>
                <a:gd name="connsiteX1" fmla="*/ 220714 w 285415"/>
                <a:gd name="connsiteY1" fmla="*/ 373567 h 498318"/>
                <a:gd name="connsiteX2" fmla="*/ 223350 w 285415"/>
                <a:gd name="connsiteY2" fmla="*/ 377743 h 498318"/>
                <a:gd name="connsiteX3" fmla="*/ 188563 w 285415"/>
                <a:gd name="connsiteY3" fmla="*/ 433072 h 498318"/>
                <a:gd name="connsiteX4" fmla="*/ 186982 w 285415"/>
                <a:gd name="connsiteY4" fmla="*/ 435160 h 498318"/>
                <a:gd name="connsiteX5" fmla="*/ 189617 w 285415"/>
                <a:gd name="connsiteY5" fmla="*/ 442989 h 498318"/>
                <a:gd name="connsiteX6" fmla="*/ 186455 w 285415"/>
                <a:gd name="connsiteY6" fmla="*/ 451341 h 498318"/>
                <a:gd name="connsiteX7" fmla="*/ 189617 w 285415"/>
                <a:gd name="connsiteY7" fmla="*/ 459170 h 498318"/>
                <a:gd name="connsiteX8" fmla="*/ 186455 w 285415"/>
                <a:gd name="connsiteY8" fmla="*/ 467522 h 498318"/>
                <a:gd name="connsiteX9" fmla="*/ 189617 w 285415"/>
                <a:gd name="connsiteY9" fmla="*/ 475873 h 498318"/>
                <a:gd name="connsiteX10" fmla="*/ 177495 w 285415"/>
                <a:gd name="connsiteY10" fmla="*/ 487879 h 498318"/>
                <a:gd name="connsiteX11" fmla="*/ 170116 w 285415"/>
                <a:gd name="connsiteY11" fmla="*/ 487879 h 498318"/>
                <a:gd name="connsiteX12" fmla="*/ 164318 w 285415"/>
                <a:gd name="connsiteY12" fmla="*/ 497274 h 498318"/>
                <a:gd name="connsiteX13" fmla="*/ 162210 w 285415"/>
                <a:gd name="connsiteY13" fmla="*/ 498318 h 498318"/>
                <a:gd name="connsiteX14" fmla="*/ 133748 w 285415"/>
                <a:gd name="connsiteY14" fmla="*/ 498318 h 498318"/>
                <a:gd name="connsiteX15" fmla="*/ 131640 w 285415"/>
                <a:gd name="connsiteY15" fmla="*/ 497274 h 498318"/>
                <a:gd name="connsiteX16" fmla="*/ 124788 w 285415"/>
                <a:gd name="connsiteY16" fmla="*/ 487879 h 498318"/>
                <a:gd name="connsiteX17" fmla="*/ 116355 w 285415"/>
                <a:gd name="connsiteY17" fmla="*/ 487879 h 498318"/>
                <a:gd name="connsiteX18" fmla="*/ 103706 w 285415"/>
                <a:gd name="connsiteY18" fmla="*/ 475873 h 498318"/>
                <a:gd name="connsiteX19" fmla="*/ 106868 w 285415"/>
                <a:gd name="connsiteY19" fmla="*/ 467522 h 498318"/>
                <a:gd name="connsiteX20" fmla="*/ 103706 w 285415"/>
                <a:gd name="connsiteY20" fmla="*/ 459170 h 498318"/>
                <a:gd name="connsiteX21" fmla="*/ 106868 w 285415"/>
                <a:gd name="connsiteY21" fmla="*/ 451341 h 498318"/>
                <a:gd name="connsiteX22" fmla="*/ 103706 w 285415"/>
                <a:gd name="connsiteY22" fmla="*/ 442989 h 498318"/>
                <a:gd name="connsiteX23" fmla="*/ 105814 w 285415"/>
                <a:gd name="connsiteY23" fmla="*/ 436204 h 498318"/>
                <a:gd name="connsiteX24" fmla="*/ 102651 w 285415"/>
                <a:gd name="connsiteY24" fmla="*/ 433594 h 498318"/>
                <a:gd name="connsiteX25" fmla="*/ 62067 w 285415"/>
                <a:gd name="connsiteY25" fmla="*/ 377743 h 498318"/>
                <a:gd name="connsiteX26" fmla="*/ 64175 w 285415"/>
                <a:gd name="connsiteY26" fmla="*/ 373567 h 498318"/>
                <a:gd name="connsiteX27" fmla="*/ 142707 w 285415"/>
                <a:gd name="connsiteY27" fmla="*/ 0 h 498318"/>
                <a:gd name="connsiteX28" fmla="*/ 285415 w 285415"/>
                <a:gd name="connsiteY28" fmla="*/ 143004 h 498318"/>
                <a:gd name="connsiteX29" fmla="*/ 269269 w 285415"/>
                <a:gd name="connsiteY29" fmla="*/ 209287 h 498318"/>
                <a:gd name="connsiteX30" fmla="*/ 270832 w 285415"/>
                <a:gd name="connsiteY30" fmla="*/ 208765 h 498318"/>
                <a:gd name="connsiteX31" fmla="*/ 209374 w 285415"/>
                <a:gd name="connsiteY31" fmla="*/ 349681 h 498318"/>
                <a:gd name="connsiteX32" fmla="*/ 77604 w 285415"/>
                <a:gd name="connsiteY32" fmla="*/ 349681 h 498318"/>
                <a:gd name="connsiteX33" fmla="*/ 30729 w 285415"/>
                <a:gd name="connsiteY33" fmla="*/ 231729 h 498318"/>
                <a:gd name="connsiteX34" fmla="*/ 16146 w 285415"/>
                <a:gd name="connsiteY34" fmla="*/ 209287 h 498318"/>
                <a:gd name="connsiteX35" fmla="*/ 16146 w 285415"/>
                <a:gd name="connsiteY35" fmla="*/ 208765 h 498318"/>
                <a:gd name="connsiteX36" fmla="*/ 0 w 285415"/>
                <a:gd name="connsiteY36" fmla="*/ 143004 h 498318"/>
                <a:gd name="connsiteX37" fmla="*/ 142707 w 285415"/>
                <a:gd name="connsiteY37" fmla="*/ 0 h 49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85415" h="498318">
                  <a:moveTo>
                    <a:pt x="64175" y="373567"/>
                  </a:moveTo>
                  <a:cubicBezTo>
                    <a:pt x="64175" y="373567"/>
                    <a:pt x="64175" y="373567"/>
                    <a:pt x="220714" y="373567"/>
                  </a:cubicBezTo>
                  <a:cubicBezTo>
                    <a:pt x="223877" y="373567"/>
                    <a:pt x="224931" y="375655"/>
                    <a:pt x="223350" y="377743"/>
                  </a:cubicBezTo>
                  <a:cubicBezTo>
                    <a:pt x="223350" y="377743"/>
                    <a:pt x="223350" y="377743"/>
                    <a:pt x="188563" y="433072"/>
                  </a:cubicBezTo>
                  <a:cubicBezTo>
                    <a:pt x="188036" y="433594"/>
                    <a:pt x="187509" y="434638"/>
                    <a:pt x="186982" y="435160"/>
                  </a:cubicBezTo>
                  <a:cubicBezTo>
                    <a:pt x="188563" y="437247"/>
                    <a:pt x="189617" y="440379"/>
                    <a:pt x="189617" y="442989"/>
                  </a:cubicBezTo>
                  <a:cubicBezTo>
                    <a:pt x="189617" y="446121"/>
                    <a:pt x="188563" y="448731"/>
                    <a:pt x="186455" y="451341"/>
                  </a:cubicBezTo>
                  <a:cubicBezTo>
                    <a:pt x="188563" y="453429"/>
                    <a:pt x="189617" y="456038"/>
                    <a:pt x="189617" y="459170"/>
                  </a:cubicBezTo>
                  <a:cubicBezTo>
                    <a:pt x="189617" y="462824"/>
                    <a:pt x="188563" y="465434"/>
                    <a:pt x="186455" y="467522"/>
                  </a:cubicBezTo>
                  <a:cubicBezTo>
                    <a:pt x="188563" y="469610"/>
                    <a:pt x="189617" y="472742"/>
                    <a:pt x="189617" y="475873"/>
                  </a:cubicBezTo>
                  <a:cubicBezTo>
                    <a:pt x="189617" y="482659"/>
                    <a:pt x="184347" y="487879"/>
                    <a:pt x="177495" y="487879"/>
                  </a:cubicBezTo>
                  <a:cubicBezTo>
                    <a:pt x="177495" y="487879"/>
                    <a:pt x="177495" y="487879"/>
                    <a:pt x="170116" y="487879"/>
                  </a:cubicBezTo>
                  <a:cubicBezTo>
                    <a:pt x="170116" y="487879"/>
                    <a:pt x="170116" y="487879"/>
                    <a:pt x="164318" y="497274"/>
                  </a:cubicBezTo>
                  <a:cubicBezTo>
                    <a:pt x="163791" y="497796"/>
                    <a:pt x="162737" y="498318"/>
                    <a:pt x="162210" y="498318"/>
                  </a:cubicBezTo>
                  <a:cubicBezTo>
                    <a:pt x="162210" y="498318"/>
                    <a:pt x="162210" y="498318"/>
                    <a:pt x="133748" y="498318"/>
                  </a:cubicBezTo>
                  <a:cubicBezTo>
                    <a:pt x="132694" y="498318"/>
                    <a:pt x="132167" y="497796"/>
                    <a:pt x="131640" y="497274"/>
                  </a:cubicBezTo>
                  <a:cubicBezTo>
                    <a:pt x="131640" y="497274"/>
                    <a:pt x="131640" y="497274"/>
                    <a:pt x="124788" y="487879"/>
                  </a:cubicBezTo>
                  <a:cubicBezTo>
                    <a:pt x="124788" y="487879"/>
                    <a:pt x="124788" y="487879"/>
                    <a:pt x="116355" y="487879"/>
                  </a:cubicBezTo>
                  <a:cubicBezTo>
                    <a:pt x="109503" y="487879"/>
                    <a:pt x="103706" y="482659"/>
                    <a:pt x="103706" y="475873"/>
                  </a:cubicBezTo>
                  <a:cubicBezTo>
                    <a:pt x="103706" y="472742"/>
                    <a:pt x="104760" y="469610"/>
                    <a:pt x="106868" y="467522"/>
                  </a:cubicBezTo>
                  <a:cubicBezTo>
                    <a:pt x="104760" y="465434"/>
                    <a:pt x="103706" y="462824"/>
                    <a:pt x="103706" y="459170"/>
                  </a:cubicBezTo>
                  <a:cubicBezTo>
                    <a:pt x="103706" y="456038"/>
                    <a:pt x="104760" y="453429"/>
                    <a:pt x="106868" y="451341"/>
                  </a:cubicBezTo>
                  <a:cubicBezTo>
                    <a:pt x="104760" y="448731"/>
                    <a:pt x="103706" y="446121"/>
                    <a:pt x="103706" y="442989"/>
                  </a:cubicBezTo>
                  <a:cubicBezTo>
                    <a:pt x="103706" y="440901"/>
                    <a:pt x="104760" y="438291"/>
                    <a:pt x="105814" y="436204"/>
                  </a:cubicBezTo>
                  <a:cubicBezTo>
                    <a:pt x="104760" y="435682"/>
                    <a:pt x="103178" y="434638"/>
                    <a:pt x="102651" y="433594"/>
                  </a:cubicBezTo>
                  <a:cubicBezTo>
                    <a:pt x="102651" y="433594"/>
                    <a:pt x="102651" y="433594"/>
                    <a:pt x="62067" y="377743"/>
                  </a:cubicBezTo>
                  <a:cubicBezTo>
                    <a:pt x="60486" y="375655"/>
                    <a:pt x="61540" y="373567"/>
                    <a:pt x="64175" y="373567"/>
                  </a:cubicBezTo>
                  <a:close/>
                  <a:moveTo>
                    <a:pt x="142707" y="0"/>
                  </a:moveTo>
                  <a:cubicBezTo>
                    <a:pt x="221874" y="0"/>
                    <a:pt x="285415" y="64195"/>
                    <a:pt x="285415" y="143004"/>
                  </a:cubicBezTo>
                  <a:cubicBezTo>
                    <a:pt x="285415" y="167012"/>
                    <a:pt x="279686" y="189454"/>
                    <a:pt x="269269" y="209287"/>
                  </a:cubicBezTo>
                  <a:cubicBezTo>
                    <a:pt x="269269" y="209287"/>
                    <a:pt x="269269" y="209287"/>
                    <a:pt x="270832" y="208765"/>
                  </a:cubicBezTo>
                  <a:cubicBezTo>
                    <a:pt x="210936" y="297490"/>
                    <a:pt x="209374" y="341330"/>
                    <a:pt x="209374" y="349681"/>
                  </a:cubicBezTo>
                  <a:cubicBezTo>
                    <a:pt x="209374" y="349681"/>
                    <a:pt x="209374" y="349681"/>
                    <a:pt x="77604" y="349681"/>
                  </a:cubicBezTo>
                  <a:cubicBezTo>
                    <a:pt x="77604" y="342374"/>
                    <a:pt x="76041" y="305319"/>
                    <a:pt x="30729" y="231729"/>
                  </a:cubicBezTo>
                  <a:cubicBezTo>
                    <a:pt x="25521" y="224422"/>
                    <a:pt x="20312" y="217115"/>
                    <a:pt x="16146" y="209287"/>
                  </a:cubicBezTo>
                  <a:cubicBezTo>
                    <a:pt x="16146" y="209287"/>
                    <a:pt x="16146" y="208765"/>
                    <a:pt x="16146" y="208765"/>
                  </a:cubicBezTo>
                  <a:cubicBezTo>
                    <a:pt x="5729" y="189454"/>
                    <a:pt x="0" y="167012"/>
                    <a:pt x="0" y="143004"/>
                  </a:cubicBezTo>
                  <a:cubicBezTo>
                    <a:pt x="0" y="64195"/>
                    <a:pt x="64062" y="0"/>
                    <a:pt x="142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  <a:ex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5" tIns="146284" rIns="182855" bIns="14628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4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59410" name="Group 59409"/>
          <p:cNvGrpSpPr/>
          <p:nvPr/>
        </p:nvGrpSpPr>
        <p:grpSpPr>
          <a:xfrm>
            <a:off x="9183770" y="1746979"/>
            <a:ext cx="3239188" cy="466235"/>
            <a:chOff x="9260307" y="2223801"/>
            <a:chExt cx="3239647" cy="466302"/>
          </a:xfrm>
        </p:grpSpPr>
        <p:sp>
          <p:nvSpPr>
            <p:cNvPr id="46" name="Rectangle 45"/>
            <p:cNvSpPr/>
            <p:nvPr/>
          </p:nvSpPr>
          <p:spPr>
            <a:xfrm>
              <a:off x="9260307" y="2223801"/>
              <a:ext cx="3239647" cy="4663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91427" rIns="91427" bIns="91427" rtlCol="0" anchor="t"/>
            <a:lstStyle/>
            <a:p>
              <a:pPr marL="365750">
                <a:spcBef>
                  <a:spcPts val="200"/>
                </a:spcBef>
              </a:pPr>
              <a:r>
                <a:rPr lang="en-US" sz="2001" dirty="0"/>
                <a:t>Simulation</a:t>
              </a:r>
            </a:p>
            <a:p>
              <a:pPr>
                <a:spcBef>
                  <a:spcPts val="10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Simulation (e.g., Monte Carlo)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Parallel random number generation </a:t>
              </a:r>
            </a:p>
          </p:txBody>
        </p:sp>
        <p:sp>
          <p:nvSpPr>
            <p:cNvPr id="74" name="Freeform 73"/>
            <p:cNvSpPr>
              <a:spLocks noChangeAspect="1"/>
            </p:cNvSpPr>
            <p:nvPr/>
          </p:nvSpPr>
          <p:spPr bwMode="black">
            <a:xfrm>
              <a:off x="9260307" y="2328374"/>
              <a:ext cx="275081" cy="297722"/>
            </a:xfrm>
            <a:custGeom>
              <a:avLst/>
              <a:gdLst>
                <a:gd name="connsiteX0" fmla="*/ 301040 w 2755232"/>
                <a:gd name="connsiteY0" fmla="*/ 1098648 h 2982001"/>
                <a:gd name="connsiteX1" fmla="*/ 301040 w 2755232"/>
                <a:gd name="connsiteY1" fmla="*/ 2313272 h 2982001"/>
                <a:gd name="connsiteX2" fmla="*/ 657942 w 2755232"/>
                <a:gd name="connsiteY2" fmla="*/ 2670174 h 2982001"/>
                <a:gd name="connsiteX3" fmla="*/ 2085508 w 2755232"/>
                <a:gd name="connsiteY3" fmla="*/ 2670174 h 2982001"/>
                <a:gd name="connsiteX4" fmla="*/ 2442410 w 2755232"/>
                <a:gd name="connsiteY4" fmla="*/ 2313272 h 2982001"/>
                <a:gd name="connsiteX5" fmla="*/ 2442410 w 2755232"/>
                <a:gd name="connsiteY5" fmla="*/ 1098648 h 2982001"/>
                <a:gd name="connsiteX6" fmla="*/ 657942 w 2755232"/>
                <a:gd name="connsiteY6" fmla="*/ 312869 h 2982001"/>
                <a:gd name="connsiteX7" fmla="*/ 301040 w 2755232"/>
                <a:gd name="connsiteY7" fmla="*/ 669771 h 2982001"/>
                <a:gd name="connsiteX8" fmla="*/ 301040 w 2755232"/>
                <a:gd name="connsiteY8" fmla="*/ 735012 h 2982001"/>
                <a:gd name="connsiteX9" fmla="*/ 2442410 w 2755232"/>
                <a:gd name="connsiteY9" fmla="*/ 735012 h 2982001"/>
                <a:gd name="connsiteX10" fmla="*/ 2442410 w 2755232"/>
                <a:gd name="connsiteY10" fmla="*/ 669771 h 2982001"/>
                <a:gd name="connsiteX11" fmla="*/ 2085508 w 2755232"/>
                <a:gd name="connsiteY11" fmla="*/ 312869 h 2982001"/>
                <a:gd name="connsiteX12" fmla="*/ 459215 w 2755232"/>
                <a:gd name="connsiteY12" fmla="*/ 0 h 2982001"/>
                <a:gd name="connsiteX13" fmla="*/ 2296017 w 2755232"/>
                <a:gd name="connsiteY13" fmla="*/ 0 h 2982001"/>
                <a:gd name="connsiteX14" fmla="*/ 2755232 w 2755232"/>
                <a:gd name="connsiteY14" fmla="*/ 459215 h 2982001"/>
                <a:gd name="connsiteX15" fmla="*/ 2755232 w 2755232"/>
                <a:gd name="connsiteY15" fmla="*/ 2522786 h 2982001"/>
                <a:gd name="connsiteX16" fmla="*/ 2296017 w 2755232"/>
                <a:gd name="connsiteY16" fmla="*/ 2982001 h 2982001"/>
                <a:gd name="connsiteX17" fmla="*/ 459215 w 2755232"/>
                <a:gd name="connsiteY17" fmla="*/ 2982001 h 2982001"/>
                <a:gd name="connsiteX18" fmla="*/ 0 w 2755232"/>
                <a:gd name="connsiteY18" fmla="*/ 2522786 h 2982001"/>
                <a:gd name="connsiteX19" fmla="*/ 0 w 2755232"/>
                <a:gd name="connsiteY19" fmla="*/ 459215 h 2982001"/>
                <a:gd name="connsiteX20" fmla="*/ 459215 w 2755232"/>
                <a:gd name="connsiteY20" fmla="*/ 0 h 298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55232" h="2982001">
                  <a:moveTo>
                    <a:pt x="301040" y="1098648"/>
                  </a:moveTo>
                  <a:lnTo>
                    <a:pt x="301040" y="2313272"/>
                  </a:lnTo>
                  <a:cubicBezTo>
                    <a:pt x="301040" y="2510384"/>
                    <a:pt x="460830" y="2670174"/>
                    <a:pt x="657942" y="2670174"/>
                  </a:cubicBezTo>
                  <a:lnTo>
                    <a:pt x="2085508" y="2670174"/>
                  </a:lnTo>
                  <a:cubicBezTo>
                    <a:pt x="2282620" y="2670174"/>
                    <a:pt x="2442410" y="2510384"/>
                    <a:pt x="2442410" y="2313272"/>
                  </a:cubicBezTo>
                  <a:lnTo>
                    <a:pt x="2442410" y="1098648"/>
                  </a:lnTo>
                  <a:close/>
                  <a:moveTo>
                    <a:pt x="657942" y="312869"/>
                  </a:moveTo>
                  <a:cubicBezTo>
                    <a:pt x="460830" y="312869"/>
                    <a:pt x="301040" y="472659"/>
                    <a:pt x="301040" y="669771"/>
                  </a:cubicBezTo>
                  <a:lnTo>
                    <a:pt x="301040" y="735012"/>
                  </a:lnTo>
                  <a:lnTo>
                    <a:pt x="2442410" y="735012"/>
                  </a:lnTo>
                  <a:lnTo>
                    <a:pt x="2442410" y="669771"/>
                  </a:lnTo>
                  <a:cubicBezTo>
                    <a:pt x="2442410" y="472659"/>
                    <a:pt x="2282620" y="312869"/>
                    <a:pt x="2085508" y="312869"/>
                  </a:cubicBezTo>
                  <a:close/>
                  <a:moveTo>
                    <a:pt x="459215" y="0"/>
                  </a:moveTo>
                  <a:lnTo>
                    <a:pt x="2296017" y="0"/>
                  </a:lnTo>
                  <a:cubicBezTo>
                    <a:pt x="2549634" y="0"/>
                    <a:pt x="2755232" y="205598"/>
                    <a:pt x="2755232" y="459215"/>
                  </a:cubicBezTo>
                  <a:lnTo>
                    <a:pt x="2755232" y="2522786"/>
                  </a:lnTo>
                  <a:cubicBezTo>
                    <a:pt x="2755232" y="2776403"/>
                    <a:pt x="2549634" y="2982001"/>
                    <a:pt x="2296017" y="2982001"/>
                  </a:cubicBezTo>
                  <a:lnTo>
                    <a:pt x="459215" y="2982001"/>
                  </a:lnTo>
                  <a:cubicBezTo>
                    <a:pt x="205598" y="2982001"/>
                    <a:pt x="0" y="2776403"/>
                    <a:pt x="0" y="2522786"/>
                  </a:cubicBezTo>
                  <a:lnTo>
                    <a:pt x="0" y="459215"/>
                  </a:lnTo>
                  <a:cubicBezTo>
                    <a:pt x="0" y="205598"/>
                    <a:pt x="205598" y="0"/>
                    <a:pt x="4592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5" tIns="146284" rIns="182855" bIns="14628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4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59409" name="Group 59408"/>
          <p:cNvGrpSpPr/>
          <p:nvPr/>
        </p:nvGrpSpPr>
        <p:grpSpPr>
          <a:xfrm>
            <a:off x="9183770" y="2966795"/>
            <a:ext cx="2378329" cy="440342"/>
            <a:chOff x="9260307" y="3284771"/>
            <a:chExt cx="2378667" cy="440403"/>
          </a:xfrm>
        </p:grpSpPr>
        <p:sp>
          <p:nvSpPr>
            <p:cNvPr id="37" name="Rectangle 36"/>
            <p:cNvSpPr/>
            <p:nvPr/>
          </p:nvSpPr>
          <p:spPr>
            <a:xfrm>
              <a:off x="9260307" y="3284771"/>
              <a:ext cx="2378667" cy="44040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91427" rIns="91427" bIns="91427" rtlCol="0" anchor="t"/>
            <a:lstStyle/>
            <a:p>
              <a:pPr marL="365750">
                <a:spcBef>
                  <a:spcPts val="200"/>
                </a:spcBef>
              </a:pPr>
              <a:r>
                <a:rPr lang="en-US" sz="2001" dirty="0"/>
                <a:t>Cluster analysis</a:t>
              </a:r>
            </a:p>
            <a:p>
              <a:pPr>
                <a:spcBef>
                  <a:spcPts val="10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K-Means</a:t>
              </a:r>
            </a:p>
          </p:txBody>
        </p:sp>
        <p:sp>
          <p:nvSpPr>
            <p:cNvPr id="76" name="Freeform 5"/>
            <p:cNvSpPr>
              <a:spLocks noEditPoints="1"/>
            </p:cNvSpPr>
            <p:nvPr/>
          </p:nvSpPr>
          <p:spPr bwMode="black">
            <a:xfrm>
              <a:off x="9260307" y="3398711"/>
              <a:ext cx="275081" cy="273890"/>
            </a:xfrm>
            <a:custGeom>
              <a:avLst/>
              <a:gdLst>
                <a:gd name="T0" fmla="*/ 402 w 1088"/>
                <a:gd name="T1" fmla="*/ 588 h 1090"/>
                <a:gd name="T2" fmla="*/ 502 w 1088"/>
                <a:gd name="T3" fmla="*/ 688 h 1090"/>
                <a:gd name="T4" fmla="*/ 502 w 1088"/>
                <a:gd name="T5" fmla="*/ 989 h 1090"/>
                <a:gd name="T6" fmla="*/ 402 w 1088"/>
                <a:gd name="T7" fmla="*/ 1090 h 1090"/>
                <a:gd name="T8" fmla="*/ 100 w 1088"/>
                <a:gd name="T9" fmla="*/ 1090 h 1090"/>
                <a:gd name="T10" fmla="*/ 0 w 1088"/>
                <a:gd name="T11" fmla="*/ 989 h 1090"/>
                <a:gd name="T12" fmla="*/ 0 w 1088"/>
                <a:gd name="T13" fmla="*/ 688 h 1090"/>
                <a:gd name="T14" fmla="*/ 100 w 1088"/>
                <a:gd name="T15" fmla="*/ 588 h 1090"/>
                <a:gd name="T16" fmla="*/ 402 w 1088"/>
                <a:gd name="T17" fmla="*/ 588 h 1090"/>
                <a:gd name="T18" fmla="*/ 402 w 1088"/>
                <a:gd name="T19" fmla="*/ 588 h 1090"/>
                <a:gd name="T20" fmla="*/ 402 w 1088"/>
                <a:gd name="T21" fmla="*/ 2 h 1090"/>
                <a:gd name="T22" fmla="*/ 402 w 1088"/>
                <a:gd name="T23" fmla="*/ 2 h 1090"/>
                <a:gd name="T24" fmla="*/ 100 w 1088"/>
                <a:gd name="T25" fmla="*/ 2 h 1090"/>
                <a:gd name="T26" fmla="*/ 0 w 1088"/>
                <a:gd name="T27" fmla="*/ 103 h 1090"/>
                <a:gd name="T28" fmla="*/ 0 w 1088"/>
                <a:gd name="T29" fmla="*/ 403 h 1090"/>
                <a:gd name="T30" fmla="*/ 100 w 1088"/>
                <a:gd name="T31" fmla="*/ 504 h 1090"/>
                <a:gd name="T32" fmla="*/ 402 w 1088"/>
                <a:gd name="T33" fmla="*/ 504 h 1090"/>
                <a:gd name="T34" fmla="*/ 502 w 1088"/>
                <a:gd name="T35" fmla="*/ 403 h 1090"/>
                <a:gd name="T36" fmla="*/ 502 w 1088"/>
                <a:gd name="T37" fmla="*/ 103 h 1090"/>
                <a:gd name="T38" fmla="*/ 402 w 1088"/>
                <a:gd name="T39" fmla="*/ 2 h 1090"/>
                <a:gd name="T40" fmla="*/ 966 w 1088"/>
                <a:gd name="T41" fmla="*/ 0 h 1090"/>
                <a:gd name="T42" fmla="*/ 1088 w 1088"/>
                <a:gd name="T43" fmla="*/ 121 h 1090"/>
                <a:gd name="T44" fmla="*/ 1088 w 1088"/>
                <a:gd name="T45" fmla="*/ 383 h 1090"/>
                <a:gd name="T46" fmla="*/ 966 w 1088"/>
                <a:gd name="T47" fmla="*/ 504 h 1090"/>
                <a:gd name="T48" fmla="*/ 704 w 1088"/>
                <a:gd name="T49" fmla="*/ 504 h 1090"/>
                <a:gd name="T50" fmla="*/ 583 w 1088"/>
                <a:gd name="T51" fmla="*/ 383 h 1090"/>
                <a:gd name="T52" fmla="*/ 583 w 1088"/>
                <a:gd name="T53" fmla="*/ 121 h 1090"/>
                <a:gd name="T54" fmla="*/ 704 w 1088"/>
                <a:gd name="T55" fmla="*/ 0 h 1090"/>
                <a:gd name="T56" fmla="*/ 966 w 1088"/>
                <a:gd name="T57" fmla="*/ 0 h 1090"/>
                <a:gd name="T58" fmla="*/ 1020 w 1088"/>
                <a:gd name="T59" fmla="*/ 383 h 1090"/>
                <a:gd name="T60" fmla="*/ 1020 w 1088"/>
                <a:gd name="T61" fmla="*/ 383 h 1090"/>
                <a:gd name="T62" fmla="*/ 1020 w 1088"/>
                <a:gd name="T63" fmla="*/ 121 h 1090"/>
                <a:gd name="T64" fmla="*/ 966 w 1088"/>
                <a:gd name="T65" fmla="*/ 67 h 1090"/>
                <a:gd name="T66" fmla="*/ 704 w 1088"/>
                <a:gd name="T67" fmla="*/ 67 h 1090"/>
                <a:gd name="T68" fmla="*/ 650 w 1088"/>
                <a:gd name="T69" fmla="*/ 121 h 1090"/>
                <a:gd name="T70" fmla="*/ 650 w 1088"/>
                <a:gd name="T71" fmla="*/ 383 h 1090"/>
                <a:gd name="T72" fmla="*/ 704 w 1088"/>
                <a:gd name="T73" fmla="*/ 437 h 1090"/>
                <a:gd name="T74" fmla="*/ 966 w 1088"/>
                <a:gd name="T75" fmla="*/ 437 h 1090"/>
                <a:gd name="T76" fmla="*/ 1020 w 1088"/>
                <a:gd name="T77" fmla="*/ 383 h 1090"/>
                <a:gd name="T78" fmla="*/ 584 w 1088"/>
                <a:gd name="T79" fmla="*/ 688 h 1090"/>
                <a:gd name="T80" fmla="*/ 584 w 1088"/>
                <a:gd name="T81" fmla="*/ 688 h 1090"/>
                <a:gd name="T82" fmla="*/ 584 w 1088"/>
                <a:gd name="T83" fmla="*/ 989 h 1090"/>
                <a:gd name="T84" fmla="*/ 686 w 1088"/>
                <a:gd name="T85" fmla="*/ 1090 h 1090"/>
                <a:gd name="T86" fmla="*/ 987 w 1088"/>
                <a:gd name="T87" fmla="*/ 1090 h 1090"/>
                <a:gd name="T88" fmla="*/ 1088 w 1088"/>
                <a:gd name="T89" fmla="*/ 989 h 1090"/>
                <a:gd name="T90" fmla="*/ 1088 w 1088"/>
                <a:gd name="T91" fmla="*/ 688 h 1090"/>
                <a:gd name="T92" fmla="*/ 987 w 1088"/>
                <a:gd name="T93" fmla="*/ 588 h 1090"/>
                <a:gd name="T94" fmla="*/ 686 w 1088"/>
                <a:gd name="T95" fmla="*/ 588 h 1090"/>
                <a:gd name="T96" fmla="*/ 584 w 1088"/>
                <a:gd name="T97" fmla="*/ 688 h 10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88" h="1090">
                  <a:moveTo>
                    <a:pt x="402" y="588"/>
                  </a:moveTo>
                  <a:cubicBezTo>
                    <a:pt x="469" y="588"/>
                    <a:pt x="502" y="621"/>
                    <a:pt x="502" y="688"/>
                  </a:cubicBezTo>
                  <a:cubicBezTo>
                    <a:pt x="502" y="989"/>
                    <a:pt x="502" y="989"/>
                    <a:pt x="502" y="989"/>
                  </a:cubicBezTo>
                  <a:cubicBezTo>
                    <a:pt x="502" y="1056"/>
                    <a:pt x="469" y="1090"/>
                    <a:pt x="402" y="1090"/>
                  </a:cubicBezTo>
                  <a:cubicBezTo>
                    <a:pt x="100" y="1090"/>
                    <a:pt x="100" y="1090"/>
                    <a:pt x="100" y="1090"/>
                  </a:cubicBezTo>
                  <a:cubicBezTo>
                    <a:pt x="33" y="1090"/>
                    <a:pt x="0" y="1056"/>
                    <a:pt x="0" y="989"/>
                  </a:cubicBezTo>
                  <a:cubicBezTo>
                    <a:pt x="0" y="688"/>
                    <a:pt x="0" y="688"/>
                    <a:pt x="0" y="688"/>
                  </a:cubicBezTo>
                  <a:cubicBezTo>
                    <a:pt x="0" y="621"/>
                    <a:pt x="33" y="588"/>
                    <a:pt x="100" y="588"/>
                  </a:cubicBezTo>
                  <a:cubicBezTo>
                    <a:pt x="402" y="588"/>
                    <a:pt x="402" y="588"/>
                    <a:pt x="402" y="588"/>
                  </a:cubicBezTo>
                  <a:cubicBezTo>
                    <a:pt x="402" y="588"/>
                    <a:pt x="402" y="588"/>
                    <a:pt x="402" y="588"/>
                  </a:cubicBezTo>
                  <a:close/>
                  <a:moveTo>
                    <a:pt x="402" y="2"/>
                  </a:moveTo>
                  <a:cubicBezTo>
                    <a:pt x="402" y="2"/>
                    <a:pt x="402" y="2"/>
                    <a:pt x="402" y="2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33" y="2"/>
                    <a:pt x="0" y="36"/>
                    <a:pt x="0" y="103"/>
                  </a:cubicBezTo>
                  <a:cubicBezTo>
                    <a:pt x="0" y="103"/>
                    <a:pt x="0" y="103"/>
                    <a:pt x="0" y="403"/>
                  </a:cubicBezTo>
                  <a:cubicBezTo>
                    <a:pt x="0" y="471"/>
                    <a:pt x="33" y="504"/>
                    <a:pt x="100" y="504"/>
                  </a:cubicBezTo>
                  <a:cubicBezTo>
                    <a:pt x="100" y="504"/>
                    <a:pt x="100" y="504"/>
                    <a:pt x="402" y="504"/>
                  </a:cubicBezTo>
                  <a:cubicBezTo>
                    <a:pt x="469" y="504"/>
                    <a:pt x="502" y="471"/>
                    <a:pt x="502" y="403"/>
                  </a:cubicBezTo>
                  <a:cubicBezTo>
                    <a:pt x="502" y="403"/>
                    <a:pt x="502" y="403"/>
                    <a:pt x="502" y="103"/>
                  </a:cubicBezTo>
                  <a:cubicBezTo>
                    <a:pt x="502" y="36"/>
                    <a:pt x="469" y="2"/>
                    <a:pt x="402" y="2"/>
                  </a:cubicBezTo>
                  <a:close/>
                  <a:moveTo>
                    <a:pt x="966" y="0"/>
                  </a:moveTo>
                  <a:cubicBezTo>
                    <a:pt x="1048" y="0"/>
                    <a:pt x="1088" y="40"/>
                    <a:pt x="1088" y="121"/>
                  </a:cubicBezTo>
                  <a:cubicBezTo>
                    <a:pt x="1088" y="121"/>
                    <a:pt x="1088" y="121"/>
                    <a:pt x="1088" y="383"/>
                  </a:cubicBezTo>
                  <a:cubicBezTo>
                    <a:pt x="1088" y="464"/>
                    <a:pt x="1048" y="504"/>
                    <a:pt x="966" y="504"/>
                  </a:cubicBezTo>
                  <a:cubicBezTo>
                    <a:pt x="966" y="504"/>
                    <a:pt x="966" y="504"/>
                    <a:pt x="704" y="504"/>
                  </a:cubicBezTo>
                  <a:cubicBezTo>
                    <a:pt x="623" y="504"/>
                    <a:pt x="583" y="464"/>
                    <a:pt x="583" y="383"/>
                  </a:cubicBezTo>
                  <a:cubicBezTo>
                    <a:pt x="583" y="383"/>
                    <a:pt x="583" y="383"/>
                    <a:pt x="583" y="121"/>
                  </a:cubicBezTo>
                  <a:cubicBezTo>
                    <a:pt x="583" y="40"/>
                    <a:pt x="623" y="0"/>
                    <a:pt x="704" y="0"/>
                  </a:cubicBezTo>
                  <a:cubicBezTo>
                    <a:pt x="704" y="0"/>
                    <a:pt x="704" y="0"/>
                    <a:pt x="966" y="0"/>
                  </a:cubicBezTo>
                  <a:close/>
                  <a:moveTo>
                    <a:pt x="1020" y="383"/>
                  </a:moveTo>
                  <a:cubicBezTo>
                    <a:pt x="1020" y="383"/>
                    <a:pt x="1020" y="383"/>
                    <a:pt x="1020" y="383"/>
                  </a:cubicBezTo>
                  <a:cubicBezTo>
                    <a:pt x="1020" y="121"/>
                    <a:pt x="1020" y="121"/>
                    <a:pt x="1020" y="121"/>
                  </a:cubicBezTo>
                  <a:cubicBezTo>
                    <a:pt x="1020" y="85"/>
                    <a:pt x="1002" y="67"/>
                    <a:pt x="966" y="67"/>
                  </a:cubicBezTo>
                  <a:cubicBezTo>
                    <a:pt x="966" y="67"/>
                    <a:pt x="966" y="67"/>
                    <a:pt x="704" y="67"/>
                  </a:cubicBezTo>
                  <a:cubicBezTo>
                    <a:pt x="668" y="67"/>
                    <a:pt x="650" y="85"/>
                    <a:pt x="650" y="121"/>
                  </a:cubicBezTo>
                  <a:cubicBezTo>
                    <a:pt x="650" y="121"/>
                    <a:pt x="650" y="121"/>
                    <a:pt x="650" y="383"/>
                  </a:cubicBezTo>
                  <a:cubicBezTo>
                    <a:pt x="650" y="419"/>
                    <a:pt x="668" y="437"/>
                    <a:pt x="704" y="437"/>
                  </a:cubicBezTo>
                  <a:cubicBezTo>
                    <a:pt x="704" y="437"/>
                    <a:pt x="704" y="437"/>
                    <a:pt x="966" y="437"/>
                  </a:cubicBezTo>
                  <a:cubicBezTo>
                    <a:pt x="1002" y="437"/>
                    <a:pt x="1020" y="419"/>
                    <a:pt x="1020" y="383"/>
                  </a:cubicBezTo>
                  <a:close/>
                  <a:moveTo>
                    <a:pt x="584" y="688"/>
                  </a:moveTo>
                  <a:cubicBezTo>
                    <a:pt x="584" y="688"/>
                    <a:pt x="584" y="688"/>
                    <a:pt x="584" y="688"/>
                  </a:cubicBezTo>
                  <a:cubicBezTo>
                    <a:pt x="584" y="989"/>
                    <a:pt x="584" y="989"/>
                    <a:pt x="584" y="989"/>
                  </a:cubicBezTo>
                  <a:cubicBezTo>
                    <a:pt x="584" y="1056"/>
                    <a:pt x="619" y="1090"/>
                    <a:pt x="686" y="1090"/>
                  </a:cubicBezTo>
                  <a:cubicBezTo>
                    <a:pt x="686" y="1090"/>
                    <a:pt x="686" y="1090"/>
                    <a:pt x="987" y="1090"/>
                  </a:cubicBezTo>
                  <a:cubicBezTo>
                    <a:pt x="1054" y="1090"/>
                    <a:pt x="1088" y="1056"/>
                    <a:pt x="1088" y="989"/>
                  </a:cubicBezTo>
                  <a:cubicBezTo>
                    <a:pt x="1088" y="989"/>
                    <a:pt x="1088" y="989"/>
                    <a:pt x="1088" y="688"/>
                  </a:cubicBezTo>
                  <a:cubicBezTo>
                    <a:pt x="1088" y="621"/>
                    <a:pt x="1054" y="588"/>
                    <a:pt x="987" y="588"/>
                  </a:cubicBezTo>
                  <a:cubicBezTo>
                    <a:pt x="987" y="588"/>
                    <a:pt x="987" y="588"/>
                    <a:pt x="686" y="588"/>
                  </a:cubicBezTo>
                  <a:cubicBezTo>
                    <a:pt x="619" y="588"/>
                    <a:pt x="584" y="621"/>
                    <a:pt x="584" y="6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endParaRPr lang="en-US" sz="1483" dirty="0"/>
            </a:p>
          </p:txBody>
        </p:sp>
      </p:grpSp>
      <p:grpSp>
        <p:nvGrpSpPr>
          <p:cNvPr id="59408" name="Group 59407"/>
          <p:cNvGrpSpPr/>
          <p:nvPr/>
        </p:nvGrpSpPr>
        <p:grpSpPr>
          <a:xfrm>
            <a:off x="9183772" y="3917364"/>
            <a:ext cx="3108237" cy="466235"/>
            <a:chOff x="9260307" y="4222222"/>
            <a:chExt cx="3108678" cy="466302"/>
          </a:xfrm>
        </p:grpSpPr>
        <p:sp>
          <p:nvSpPr>
            <p:cNvPr id="38" name="Rectangle 37"/>
            <p:cNvSpPr/>
            <p:nvPr/>
          </p:nvSpPr>
          <p:spPr>
            <a:xfrm>
              <a:off x="9260307" y="4222222"/>
              <a:ext cx="3108678" cy="4663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91427" rIns="91427" bIns="91427" rtlCol="0" anchor="t"/>
            <a:lstStyle/>
            <a:p>
              <a:pPr marL="365750"/>
              <a:r>
                <a:rPr lang="en-US" sz="2001" dirty="0"/>
                <a:t>Classification</a:t>
              </a:r>
            </a:p>
            <a:p>
              <a:pPr>
                <a:spcBef>
                  <a:spcPts val="10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Decision trees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Decision forests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Gradient-boosted decision trees</a:t>
              </a:r>
            </a:p>
            <a:p>
              <a:pPr>
                <a:spcBef>
                  <a:spcPts val="200"/>
                </a:spcBef>
              </a:pPr>
              <a:r>
                <a:rPr lang="en-US" sz="1049" dirty="0">
                  <a:solidFill>
                    <a:schemeClr val="tx1"/>
                  </a:solidFill>
                </a:rPr>
                <a:t>Naïve Bayes</a:t>
              </a:r>
            </a:p>
          </p:txBody>
        </p:sp>
        <p:sp>
          <p:nvSpPr>
            <p:cNvPr id="77" name="Freeform 17"/>
            <p:cNvSpPr>
              <a:spLocks noChangeAspect="1" noEditPoints="1"/>
            </p:cNvSpPr>
            <p:nvPr/>
          </p:nvSpPr>
          <p:spPr bwMode="black">
            <a:xfrm>
              <a:off x="9260307" y="4340003"/>
              <a:ext cx="275081" cy="275398"/>
            </a:xfrm>
            <a:custGeom>
              <a:avLst/>
              <a:gdLst>
                <a:gd name="T0" fmla="*/ 112 w 300"/>
                <a:gd name="T1" fmla="*/ 75 h 300"/>
                <a:gd name="T2" fmla="*/ 187 w 300"/>
                <a:gd name="T3" fmla="*/ 0 h 300"/>
                <a:gd name="T4" fmla="*/ 150 w 300"/>
                <a:gd name="T5" fmla="*/ 225 h 300"/>
                <a:gd name="T6" fmla="*/ 150 w 300"/>
                <a:gd name="T7" fmla="*/ 300 h 300"/>
                <a:gd name="T8" fmla="*/ 150 w 300"/>
                <a:gd name="T9" fmla="*/ 225 h 300"/>
                <a:gd name="T10" fmla="*/ 217 w 300"/>
                <a:gd name="T11" fmla="*/ 152 h 300"/>
                <a:gd name="T12" fmla="*/ 197 w 300"/>
                <a:gd name="T13" fmla="*/ 168 h 300"/>
                <a:gd name="T14" fmla="*/ 196 w 300"/>
                <a:gd name="T15" fmla="*/ 160 h 300"/>
                <a:gd name="T16" fmla="*/ 159 w 300"/>
                <a:gd name="T17" fmla="*/ 196 h 300"/>
                <a:gd name="T18" fmla="*/ 168 w 300"/>
                <a:gd name="T19" fmla="*/ 198 h 300"/>
                <a:gd name="T20" fmla="*/ 151 w 300"/>
                <a:gd name="T21" fmla="*/ 217 h 300"/>
                <a:gd name="T22" fmla="*/ 131 w 300"/>
                <a:gd name="T23" fmla="*/ 200 h 300"/>
                <a:gd name="T24" fmla="*/ 139 w 300"/>
                <a:gd name="T25" fmla="*/ 198 h 300"/>
                <a:gd name="T26" fmla="*/ 140 w 300"/>
                <a:gd name="T27" fmla="*/ 160 h 300"/>
                <a:gd name="T28" fmla="*/ 103 w 300"/>
                <a:gd name="T29" fmla="*/ 161 h 300"/>
                <a:gd name="T30" fmla="*/ 100 w 300"/>
                <a:gd name="T31" fmla="*/ 169 h 300"/>
                <a:gd name="T32" fmla="*/ 83 w 300"/>
                <a:gd name="T33" fmla="*/ 149 h 300"/>
                <a:gd name="T34" fmla="*/ 103 w 300"/>
                <a:gd name="T35" fmla="*/ 133 h 300"/>
                <a:gd name="T36" fmla="*/ 104 w 300"/>
                <a:gd name="T37" fmla="*/ 141 h 300"/>
                <a:gd name="T38" fmla="*/ 140 w 300"/>
                <a:gd name="T39" fmla="*/ 104 h 300"/>
                <a:gd name="T40" fmla="*/ 132 w 300"/>
                <a:gd name="T41" fmla="*/ 103 h 300"/>
                <a:gd name="T42" fmla="*/ 148 w 300"/>
                <a:gd name="T43" fmla="*/ 84 h 300"/>
                <a:gd name="T44" fmla="*/ 169 w 300"/>
                <a:gd name="T45" fmla="*/ 101 h 300"/>
                <a:gd name="T46" fmla="*/ 160 w 300"/>
                <a:gd name="T47" fmla="*/ 103 h 300"/>
                <a:gd name="T48" fmla="*/ 159 w 300"/>
                <a:gd name="T49" fmla="*/ 141 h 300"/>
                <a:gd name="T50" fmla="*/ 197 w 300"/>
                <a:gd name="T51" fmla="*/ 140 h 300"/>
                <a:gd name="T52" fmla="*/ 200 w 300"/>
                <a:gd name="T53" fmla="*/ 132 h 300"/>
                <a:gd name="T54" fmla="*/ 150 w 300"/>
                <a:gd name="T55" fmla="*/ 150 h 300"/>
                <a:gd name="T56" fmla="*/ 150 w 300"/>
                <a:gd name="T57" fmla="*/ 150 h 300"/>
                <a:gd name="T58" fmla="*/ 0 w 300"/>
                <a:gd name="T59" fmla="*/ 183 h 300"/>
                <a:gd name="T60" fmla="*/ 37 w 300"/>
                <a:gd name="T61" fmla="*/ 118 h 300"/>
                <a:gd name="T62" fmla="*/ 281 w 300"/>
                <a:gd name="T63" fmla="*/ 183 h 300"/>
                <a:gd name="T64" fmla="*/ 281 w 300"/>
                <a:gd name="T65" fmla="*/ 118 h 300"/>
                <a:gd name="T66" fmla="*/ 225 w 300"/>
                <a:gd name="T67" fmla="*/ 150 h 300"/>
                <a:gd name="T68" fmla="*/ 281 w 300"/>
                <a:gd name="T69" fmla="*/ 183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0" h="300">
                  <a:moveTo>
                    <a:pt x="187" y="75"/>
                  </a:moveTo>
                  <a:cubicBezTo>
                    <a:pt x="112" y="75"/>
                    <a:pt x="112" y="75"/>
                    <a:pt x="112" y="75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187" y="75"/>
                  </a:lnTo>
                  <a:close/>
                  <a:moveTo>
                    <a:pt x="150" y="225"/>
                  </a:moveTo>
                  <a:cubicBezTo>
                    <a:pt x="129" y="225"/>
                    <a:pt x="112" y="242"/>
                    <a:pt x="112" y="263"/>
                  </a:cubicBezTo>
                  <a:cubicBezTo>
                    <a:pt x="112" y="284"/>
                    <a:pt x="129" y="300"/>
                    <a:pt x="150" y="300"/>
                  </a:cubicBezTo>
                  <a:cubicBezTo>
                    <a:pt x="171" y="300"/>
                    <a:pt x="187" y="284"/>
                    <a:pt x="187" y="263"/>
                  </a:cubicBezTo>
                  <a:cubicBezTo>
                    <a:pt x="187" y="242"/>
                    <a:pt x="171" y="225"/>
                    <a:pt x="150" y="225"/>
                  </a:cubicBezTo>
                  <a:close/>
                  <a:moveTo>
                    <a:pt x="217" y="149"/>
                  </a:moveTo>
                  <a:cubicBezTo>
                    <a:pt x="218" y="150"/>
                    <a:pt x="218" y="151"/>
                    <a:pt x="217" y="152"/>
                  </a:cubicBezTo>
                  <a:cubicBezTo>
                    <a:pt x="200" y="169"/>
                    <a:pt x="200" y="169"/>
                    <a:pt x="200" y="169"/>
                  </a:cubicBezTo>
                  <a:cubicBezTo>
                    <a:pt x="198" y="171"/>
                    <a:pt x="197" y="170"/>
                    <a:pt x="197" y="168"/>
                  </a:cubicBezTo>
                  <a:cubicBezTo>
                    <a:pt x="197" y="161"/>
                    <a:pt x="197" y="161"/>
                    <a:pt x="197" y="161"/>
                  </a:cubicBezTo>
                  <a:cubicBezTo>
                    <a:pt x="197" y="160"/>
                    <a:pt x="197" y="160"/>
                    <a:pt x="196" y="160"/>
                  </a:cubicBezTo>
                  <a:cubicBezTo>
                    <a:pt x="159" y="160"/>
                    <a:pt x="159" y="160"/>
                    <a:pt x="159" y="160"/>
                  </a:cubicBezTo>
                  <a:cubicBezTo>
                    <a:pt x="159" y="196"/>
                    <a:pt x="159" y="196"/>
                    <a:pt x="159" y="196"/>
                  </a:cubicBezTo>
                  <a:cubicBezTo>
                    <a:pt x="159" y="197"/>
                    <a:pt x="160" y="198"/>
                    <a:pt x="160" y="198"/>
                  </a:cubicBezTo>
                  <a:cubicBezTo>
                    <a:pt x="168" y="198"/>
                    <a:pt x="168" y="198"/>
                    <a:pt x="168" y="198"/>
                  </a:cubicBezTo>
                  <a:cubicBezTo>
                    <a:pt x="169" y="198"/>
                    <a:pt x="170" y="199"/>
                    <a:pt x="169" y="200"/>
                  </a:cubicBezTo>
                  <a:cubicBezTo>
                    <a:pt x="151" y="217"/>
                    <a:pt x="151" y="217"/>
                    <a:pt x="151" y="217"/>
                  </a:cubicBezTo>
                  <a:cubicBezTo>
                    <a:pt x="151" y="218"/>
                    <a:pt x="149" y="218"/>
                    <a:pt x="148" y="217"/>
                  </a:cubicBezTo>
                  <a:cubicBezTo>
                    <a:pt x="131" y="200"/>
                    <a:pt x="131" y="200"/>
                    <a:pt x="131" y="200"/>
                  </a:cubicBezTo>
                  <a:cubicBezTo>
                    <a:pt x="130" y="199"/>
                    <a:pt x="130" y="198"/>
                    <a:pt x="132" y="198"/>
                  </a:cubicBezTo>
                  <a:cubicBezTo>
                    <a:pt x="139" y="198"/>
                    <a:pt x="139" y="198"/>
                    <a:pt x="139" y="198"/>
                  </a:cubicBezTo>
                  <a:cubicBezTo>
                    <a:pt x="140" y="198"/>
                    <a:pt x="140" y="197"/>
                    <a:pt x="140" y="196"/>
                  </a:cubicBezTo>
                  <a:cubicBezTo>
                    <a:pt x="140" y="160"/>
                    <a:pt x="140" y="160"/>
                    <a:pt x="140" y="160"/>
                  </a:cubicBezTo>
                  <a:cubicBezTo>
                    <a:pt x="104" y="160"/>
                    <a:pt x="104" y="160"/>
                    <a:pt x="104" y="160"/>
                  </a:cubicBezTo>
                  <a:cubicBezTo>
                    <a:pt x="103" y="160"/>
                    <a:pt x="103" y="160"/>
                    <a:pt x="103" y="161"/>
                  </a:cubicBezTo>
                  <a:cubicBezTo>
                    <a:pt x="103" y="168"/>
                    <a:pt x="103" y="168"/>
                    <a:pt x="103" y="168"/>
                  </a:cubicBezTo>
                  <a:cubicBezTo>
                    <a:pt x="103" y="170"/>
                    <a:pt x="101" y="171"/>
                    <a:pt x="100" y="169"/>
                  </a:cubicBezTo>
                  <a:cubicBezTo>
                    <a:pt x="83" y="152"/>
                    <a:pt x="83" y="152"/>
                    <a:pt x="83" y="152"/>
                  </a:cubicBezTo>
                  <a:cubicBezTo>
                    <a:pt x="82" y="151"/>
                    <a:pt x="82" y="150"/>
                    <a:pt x="83" y="149"/>
                  </a:cubicBezTo>
                  <a:cubicBezTo>
                    <a:pt x="100" y="132"/>
                    <a:pt x="100" y="132"/>
                    <a:pt x="100" y="132"/>
                  </a:cubicBezTo>
                  <a:cubicBezTo>
                    <a:pt x="101" y="130"/>
                    <a:pt x="103" y="131"/>
                    <a:pt x="103" y="133"/>
                  </a:cubicBezTo>
                  <a:cubicBezTo>
                    <a:pt x="103" y="140"/>
                    <a:pt x="103" y="140"/>
                    <a:pt x="103" y="140"/>
                  </a:cubicBezTo>
                  <a:cubicBezTo>
                    <a:pt x="103" y="140"/>
                    <a:pt x="103" y="141"/>
                    <a:pt x="104" y="141"/>
                  </a:cubicBezTo>
                  <a:cubicBezTo>
                    <a:pt x="140" y="141"/>
                    <a:pt x="140" y="141"/>
                    <a:pt x="140" y="141"/>
                  </a:cubicBezTo>
                  <a:cubicBezTo>
                    <a:pt x="140" y="104"/>
                    <a:pt x="140" y="104"/>
                    <a:pt x="140" y="104"/>
                  </a:cubicBezTo>
                  <a:cubicBezTo>
                    <a:pt x="140" y="104"/>
                    <a:pt x="140" y="103"/>
                    <a:pt x="139" y="103"/>
                  </a:cubicBezTo>
                  <a:cubicBezTo>
                    <a:pt x="132" y="103"/>
                    <a:pt x="132" y="103"/>
                    <a:pt x="132" y="103"/>
                  </a:cubicBezTo>
                  <a:cubicBezTo>
                    <a:pt x="130" y="103"/>
                    <a:pt x="130" y="102"/>
                    <a:pt x="131" y="101"/>
                  </a:cubicBezTo>
                  <a:cubicBezTo>
                    <a:pt x="148" y="84"/>
                    <a:pt x="148" y="84"/>
                    <a:pt x="148" y="84"/>
                  </a:cubicBezTo>
                  <a:cubicBezTo>
                    <a:pt x="149" y="83"/>
                    <a:pt x="151" y="83"/>
                    <a:pt x="151" y="84"/>
                  </a:cubicBezTo>
                  <a:cubicBezTo>
                    <a:pt x="169" y="101"/>
                    <a:pt x="169" y="101"/>
                    <a:pt x="169" y="101"/>
                  </a:cubicBezTo>
                  <a:cubicBezTo>
                    <a:pt x="170" y="102"/>
                    <a:pt x="169" y="103"/>
                    <a:pt x="168" y="103"/>
                  </a:cubicBezTo>
                  <a:cubicBezTo>
                    <a:pt x="160" y="103"/>
                    <a:pt x="160" y="103"/>
                    <a:pt x="160" y="103"/>
                  </a:cubicBezTo>
                  <a:cubicBezTo>
                    <a:pt x="160" y="103"/>
                    <a:pt x="159" y="104"/>
                    <a:pt x="159" y="104"/>
                  </a:cubicBezTo>
                  <a:cubicBezTo>
                    <a:pt x="159" y="141"/>
                    <a:pt x="159" y="141"/>
                    <a:pt x="159" y="141"/>
                  </a:cubicBezTo>
                  <a:cubicBezTo>
                    <a:pt x="196" y="141"/>
                    <a:pt x="196" y="141"/>
                    <a:pt x="196" y="141"/>
                  </a:cubicBezTo>
                  <a:cubicBezTo>
                    <a:pt x="197" y="141"/>
                    <a:pt x="197" y="140"/>
                    <a:pt x="197" y="140"/>
                  </a:cubicBezTo>
                  <a:cubicBezTo>
                    <a:pt x="197" y="133"/>
                    <a:pt x="197" y="133"/>
                    <a:pt x="197" y="133"/>
                  </a:cubicBezTo>
                  <a:cubicBezTo>
                    <a:pt x="197" y="131"/>
                    <a:pt x="198" y="130"/>
                    <a:pt x="200" y="132"/>
                  </a:cubicBezTo>
                  <a:lnTo>
                    <a:pt x="217" y="149"/>
                  </a:lnTo>
                  <a:close/>
                  <a:moveTo>
                    <a:pt x="150" y="150"/>
                  </a:moveTo>
                  <a:cubicBezTo>
                    <a:pt x="150" y="150"/>
                    <a:pt x="150" y="150"/>
                    <a:pt x="150" y="150"/>
                  </a:cubicBezTo>
                  <a:cubicBezTo>
                    <a:pt x="150" y="150"/>
                    <a:pt x="150" y="150"/>
                    <a:pt x="150" y="150"/>
                  </a:cubicBezTo>
                  <a:cubicBezTo>
                    <a:pt x="150" y="150"/>
                    <a:pt x="150" y="150"/>
                    <a:pt x="150" y="150"/>
                  </a:cubicBezTo>
                  <a:close/>
                  <a:moveTo>
                    <a:pt x="0" y="183"/>
                  </a:moveTo>
                  <a:cubicBezTo>
                    <a:pt x="75" y="183"/>
                    <a:pt x="75" y="183"/>
                    <a:pt x="75" y="183"/>
                  </a:cubicBezTo>
                  <a:cubicBezTo>
                    <a:pt x="37" y="118"/>
                    <a:pt x="37" y="118"/>
                    <a:pt x="37" y="118"/>
                  </a:cubicBezTo>
                  <a:lnTo>
                    <a:pt x="0" y="183"/>
                  </a:lnTo>
                  <a:close/>
                  <a:moveTo>
                    <a:pt x="281" y="183"/>
                  </a:moveTo>
                  <a:cubicBezTo>
                    <a:pt x="300" y="150"/>
                    <a:pt x="300" y="150"/>
                    <a:pt x="300" y="150"/>
                  </a:cubicBezTo>
                  <a:cubicBezTo>
                    <a:pt x="281" y="118"/>
                    <a:pt x="281" y="118"/>
                    <a:pt x="281" y="11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25" y="150"/>
                    <a:pt x="225" y="150"/>
                    <a:pt x="225" y="150"/>
                  </a:cubicBezTo>
                  <a:cubicBezTo>
                    <a:pt x="244" y="183"/>
                    <a:pt x="244" y="183"/>
                    <a:pt x="244" y="183"/>
                  </a:cubicBezTo>
                  <a:lnTo>
                    <a:pt x="281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5" tIns="146284" rIns="182855" bIns="14628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4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cxnSp>
        <p:nvCxnSpPr>
          <p:cNvPr id="90" name="Straight Connector 89"/>
          <p:cNvCxnSpPr/>
          <p:nvPr/>
        </p:nvCxnSpPr>
        <p:spPr>
          <a:xfrm>
            <a:off x="8910580" y="1658217"/>
            <a:ext cx="0" cy="5007177"/>
          </a:xfrm>
          <a:prstGeom prst="line">
            <a:avLst/>
          </a:prstGeom>
          <a:ln w="3175" cmpd="sng"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131606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423023"/>
          </a:xfrm>
        </p:spPr>
        <p:txBody>
          <a:bodyPr/>
          <a:lstStyle/>
          <a:p>
            <a:r>
              <a:rPr lang="en-US" dirty="0"/>
              <a:t>Linear regression (</a:t>
            </a:r>
            <a:r>
              <a:rPr lang="en-US" dirty="0" err="1"/>
              <a:t>rxLinMod</a:t>
            </a:r>
            <a:r>
              <a:rPr lang="en-US" dirty="0"/>
              <a:t>)</a:t>
            </a:r>
          </a:p>
          <a:p>
            <a:r>
              <a:rPr lang="en-US" dirty="0"/>
              <a:t>Generalized linear models (</a:t>
            </a:r>
            <a:r>
              <a:rPr lang="en-US" dirty="0" err="1"/>
              <a:t>rxLogit</a:t>
            </a:r>
            <a:r>
              <a:rPr lang="en-US" dirty="0"/>
              <a:t>, </a:t>
            </a:r>
            <a:r>
              <a:rPr lang="en-US" dirty="0" err="1"/>
              <a:t>rxGLM</a:t>
            </a:r>
            <a:r>
              <a:rPr lang="en-US" dirty="0"/>
              <a:t>)</a:t>
            </a:r>
          </a:p>
          <a:p>
            <a:r>
              <a:rPr lang="en-US" dirty="0"/>
              <a:t>Decision trees (</a:t>
            </a:r>
            <a:r>
              <a:rPr lang="en-US" dirty="0" err="1"/>
              <a:t>rxDTree</a:t>
            </a:r>
            <a:r>
              <a:rPr lang="en-US" dirty="0"/>
              <a:t>)</a:t>
            </a:r>
          </a:p>
          <a:p>
            <a:r>
              <a:rPr lang="en-US" dirty="0"/>
              <a:t>Gradient boosted decision trees (</a:t>
            </a:r>
            <a:r>
              <a:rPr lang="en-US" dirty="0" err="1"/>
              <a:t>rxBTree</a:t>
            </a:r>
            <a:r>
              <a:rPr lang="en-US" dirty="0"/>
              <a:t>)</a:t>
            </a:r>
          </a:p>
          <a:p>
            <a:r>
              <a:rPr lang="en-US" dirty="0"/>
              <a:t>Decision forests (</a:t>
            </a:r>
            <a:r>
              <a:rPr lang="en-US" dirty="0" err="1"/>
              <a:t>rxDForest</a:t>
            </a:r>
            <a:r>
              <a:rPr lang="en-US" dirty="0"/>
              <a:t>)</a:t>
            </a:r>
          </a:p>
          <a:p>
            <a:r>
              <a:rPr lang="en-US" dirty="0"/>
              <a:t>K-means (</a:t>
            </a:r>
            <a:r>
              <a:rPr lang="en-US" dirty="0" err="1"/>
              <a:t>rxKmeans</a:t>
            </a:r>
            <a:r>
              <a:rPr lang="en-US" dirty="0"/>
              <a:t>)</a:t>
            </a:r>
          </a:p>
          <a:p>
            <a:r>
              <a:rPr lang="en-US" dirty="0"/>
              <a:t>Naïve Bayes (</a:t>
            </a:r>
            <a:r>
              <a:rPr lang="en-US" dirty="0" err="1"/>
              <a:t>rxNaiveBayes</a:t>
            </a:r>
            <a:r>
              <a:rPr lang="en-US" dirty="0"/>
              <a:t>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800" dirty="0"/>
              <a:t>What about SVMs? Neural networks? </a:t>
            </a:r>
            <a:r>
              <a:rPr lang="en-US" sz="2800" dirty="0">
                <a:sym typeface="Wingdings" panose="05000000000000000000" pitchFamily="2" charset="2"/>
              </a:rPr>
              <a:t> RML FTW ! </a:t>
            </a:r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Available Algorithms in </a:t>
            </a:r>
            <a:r>
              <a:rPr lang="en-US" dirty="0" err="1"/>
              <a:t>RevoScaleR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12556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274640" y="243024"/>
            <a:ext cx="11082038" cy="917575"/>
          </a:xfrm>
        </p:spPr>
        <p:txBody>
          <a:bodyPr/>
          <a:lstStyle/>
          <a:p>
            <a:pPr algn="ctr"/>
            <a:r>
              <a:rPr lang="en-US" dirty="0"/>
              <a:t>Scalable R + World Class ML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55638" y="1829078"/>
            <a:ext cx="5213460" cy="2850011"/>
          </a:xfrm>
          <a:ln w="19050">
            <a:solidFill>
              <a:schemeClr val="tx2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3600" b="1" dirty="0"/>
              <a:t>Microsoft R Server</a:t>
            </a:r>
          </a:p>
          <a:p>
            <a:r>
              <a:rPr lang="en-US" sz="2800" dirty="0"/>
              <a:t>Connected</a:t>
            </a:r>
          </a:p>
          <a:p>
            <a:r>
              <a:rPr lang="en-US" sz="2800" dirty="0"/>
              <a:t>Scalable</a:t>
            </a:r>
          </a:p>
          <a:p>
            <a:r>
              <a:rPr lang="en-US" sz="2800" dirty="0"/>
              <a:t>Distributed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21" name="Rectangle 20"/>
          <p:cNvSpPr/>
          <p:nvPr/>
        </p:nvSpPr>
        <p:spPr>
          <a:xfrm>
            <a:off x="4999040" y="5421228"/>
            <a:ext cx="870060" cy="1015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endParaRPr lang="en-US" sz="6002" dirty="0"/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5803978" y="2746252"/>
            <a:ext cx="785354" cy="101598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287338" marR="0" indent="-287338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Arial" pitchFamily="34" charset="0"/>
              <a:buChar char="•"/>
              <a:tabLst/>
              <a:defRPr sz="3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31166" marR="0" indent="-233195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99585" marR="0" indent="-168419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80958" marR="0" indent="-181374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49377" marR="0" indent="-168419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6002" b="1" dirty="0"/>
              <a:t>+</a:t>
            </a:r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6600418" y="1844834"/>
            <a:ext cx="5137256" cy="2850011"/>
          </a:xfrm>
          <a:prstGeom prst="rect">
            <a:avLst/>
          </a:prstGeom>
          <a:ln w="19050">
            <a:solidFill>
              <a:schemeClr val="tx2"/>
            </a:solidFill>
          </a:ln>
        </p:spPr>
        <p:txBody>
          <a:bodyPr vert="horz" wrap="square" lIns="146304" tIns="91440" rIns="146304" bIns="91440" rtlCol="0">
            <a:spAutoFit/>
          </a:bodyPr>
          <a:lstStyle>
            <a:lvl1pPr marL="287338" marR="0" indent="-287338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Arial" pitchFamily="34" charset="0"/>
              <a:buChar char="•"/>
              <a:tabLst/>
              <a:defRPr sz="3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31166" marR="0" indent="-233195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99585" marR="0" indent="-168419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80958" marR="0" indent="-181374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49377" marR="0" indent="-168419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b="1" dirty="0"/>
              <a:t>TLC</a:t>
            </a:r>
            <a:endParaRPr lang="en-US" sz="2800" b="1" dirty="0"/>
          </a:p>
          <a:p>
            <a:r>
              <a:rPr lang="en-US" sz="2800" dirty="0"/>
              <a:t>Fast, Scalable Learners</a:t>
            </a:r>
          </a:p>
          <a:p>
            <a:r>
              <a:rPr lang="en-US" sz="2800" dirty="0"/>
              <a:t>Battle-tested</a:t>
            </a:r>
          </a:p>
          <a:p>
            <a:r>
              <a:rPr lang="en-US" sz="2800" dirty="0"/>
              <a:t>State of the art</a:t>
            </a:r>
            <a:endParaRPr lang="en-US" dirty="0"/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 rot="20700000">
            <a:off x="11248865" y="193369"/>
            <a:ext cx="1010405" cy="6279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sz="2401" u="sng" dirty="0">
                <a:solidFill>
                  <a:srgbClr val="FF0000"/>
                </a:solidFill>
              </a:rPr>
              <a:t>NDA</a:t>
            </a:r>
          </a:p>
        </p:txBody>
      </p:sp>
    </p:spTree>
    <p:extLst>
      <p:ext uri="{BB962C8B-B14F-4D97-AF65-F5344CB8AC3E}">
        <p14:creationId xmlns:p14="http://schemas.microsoft.com/office/powerpoint/2010/main" val="1045083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3704" y="271653"/>
            <a:ext cx="10927764" cy="1351953"/>
          </a:xfrm>
        </p:spPr>
        <p:txBody>
          <a:bodyPr/>
          <a:lstStyle/>
          <a:p>
            <a:r>
              <a:rPr lang="en-US" dirty="0"/>
              <a:t>Vision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53705" y="1623606"/>
            <a:ext cx="1572768" cy="1460341"/>
          </a:xfrm>
          <a:prstGeom prst="rect">
            <a:avLst/>
          </a:prstGeom>
          <a:solidFill>
            <a:srgbClr val="5B9BD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t"/>
          <a:lstStyle/>
          <a:p>
            <a:pPr algn="ctr" defTabSz="914549">
              <a:defRPr/>
            </a:pPr>
            <a:r>
              <a:rPr lang="en-US" sz="3600" b="1" kern="0" cap="small" dirty="0">
                <a:solidFill>
                  <a:prstClr val="white"/>
                </a:solidFill>
                <a:latin typeface="Calibri Light" panose="020F0302020204030204"/>
              </a:rPr>
              <a:t>Simpler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51774" y="3331642"/>
            <a:ext cx="1574701" cy="1462126"/>
          </a:xfrm>
          <a:prstGeom prst="rect">
            <a:avLst/>
          </a:prstGeom>
          <a:solidFill>
            <a:srgbClr val="ED7D3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t"/>
          <a:lstStyle/>
          <a:p>
            <a:pPr algn="ctr" defTabSz="914549">
              <a:defRPr/>
            </a:pPr>
            <a:r>
              <a:rPr lang="en-US" sz="3600" b="1" kern="0" cap="small" dirty="0">
                <a:solidFill>
                  <a:prstClr val="white"/>
                </a:solidFill>
                <a:latin typeface="Calibri Light" panose="020F0302020204030204"/>
              </a:rPr>
              <a:t>Better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1004597" y="2293171"/>
            <a:ext cx="841829" cy="797242"/>
            <a:chOff x="630169" y="1970974"/>
            <a:chExt cx="1518877" cy="1549227"/>
          </a:xfrm>
        </p:grpSpPr>
        <p:sp>
          <p:nvSpPr>
            <p:cNvPr id="18" name="Oval 17"/>
            <p:cNvSpPr/>
            <p:nvPr/>
          </p:nvSpPr>
          <p:spPr>
            <a:xfrm>
              <a:off x="630169" y="1970974"/>
              <a:ext cx="1518877" cy="1518877"/>
            </a:xfrm>
            <a:prstGeom prst="ellipse">
              <a:avLst/>
            </a:prstGeom>
            <a:solidFill>
              <a:srgbClr val="5B9BD5"/>
            </a:solidFill>
            <a:ln w="28575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549">
                <a:defRPr/>
              </a:pPr>
              <a:endParaRPr lang="en-US" sz="100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58868" y="1978335"/>
              <a:ext cx="551942" cy="7777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549">
                <a:defRPr/>
              </a:pPr>
              <a:r>
                <a:rPr lang="en-US" sz="2001" kern="0" dirty="0">
                  <a:solidFill>
                    <a:prstClr val="white"/>
                  </a:solidFill>
                  <a:latin typeface="Calibri Light" panose="020F0302020204030204"/>
                </a:rPr>
                <a:t>1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176230" y="2356352"/>
              <a:ext cx="551942" cy="7777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549">
                <a:defRPr/>
              </a:pPr>
              <a:r>
                <a:rPr lang="en-US" sz="2001" kern="0" dirty="0">
                  <a:solidFill>
                    <a:prstClr val="white"/>
                  </a:solidFill>
                  <a:latin typeface="Calibri Light" panose="020F0302020204030204"/>
                </a:rPr>
                <a:t>2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458002" y="2742445"/>
              <a:ext cx="551942" cy="7777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549">
                <a:defRPr/>
              </a:pPr>
              <a:r>
                <a:rPr lang="en-US" sz="2001" kern="0" dirty="0">
                  <a:solidFill>
                    <a:prstClr val="white"/>
                  </a:solidFill>
                  <a:latin typeface="Calibri Light" panose="020F0302020204030204"/>
                </a:rPr>
                <a:t>3</a:t>
              </a:r>
            </a:p>
          </p:txBody>
        </p:sp>
      </p:grpSp>
      <p:sp>
        <p:nvSpPr>
          <p:cNvPr id="22" name="Rectangle 21"/>
          <p:cNvSpPr/>
          <p:nvPr/>
        </p:nvSpPr>
        <p:spPr>
          <a:xfrm>
            <a:off x="653705" y="5039736"/>
            <a:ext cx="1572768" cy="1460341"/>
          </a:xfrm>
          <a:prstGeom prst="rect">
            <a:avLst/>
          </a:prstGeom>
          <a:solidFill>
            <a:srgbClr val="70AD4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t"/>
          <a:lstStyle/>
          <a:p>
            <a:pPr algn="ctr" defTabSz="914549">
              <a:defRPr/>
            </a:pPr>
            <a:r>
              <a:rPr lang="en-US" sz="3600" b="1" kern="0" cap="small" dirty="0">
                <a:solidFill>
                  <a:prstClr val="white"/>
                </a:solidFill>
                <a:latin typeface="Calibri Light" panose="020F0302020204030204"/>
              </a:rPr>
              <a:t>Faster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057493" y="5621104"/>
            <a:ext cx="877163" cy="9234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549"/>
            <a:r>
              <a:rPr lang="en-US" sz="5401" dirty="0">
                <a:solidFill>
                  <a:prstClr val="white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Segoe UI" panose="020B0502040204020203" pitchFamily="34" charset="0"/>
              </a:rPr>
              <a:t>🏃</a:t>
            </a:r>
            <a:endParaRPr lang="en-US" sz="5401" dirty="0">
              <a:solidFill>
                <a:prstClr val="white"/>
              </a:solidFill>
              <a:cs typeface="Segoe UI" panose="020B0502040204020203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930815" y="3890659"/>
            <a:ext cx="870060" cy="1015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549"/>
            <a:r>
              <a:rPr lang="en-US" sz="6002" b="1" dirty="0">
                <a:solidFill>
                  <a:prstClr val="white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🏆</a:t>
            </a:r>
            <a:endParaRPr lang="en-US" sz="6002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529126" y="1707832"/>
            <a:ext cx="9633147" cy="144693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Easy to use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Cross-platform - </a:t>
            </a:r>
            <a:r>
              <a:rPr lang="en-US" sz="2401" dirty="0"/>
              <a:t>Windows, Linux, Hadoop/Spark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SQL Server Integration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513847" y="5028885"/>
            <a:ext cx="9648422" cy="144693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Highly performant trainers and transforms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Scale up and scale out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Streaming support for unlimited data size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531044" y="3325217"/>
            <a:ext cx="9097064" cy="144693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More accurate out of the box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Battle-tested Algorithms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Rich functionality – text and high-dimensional</a:t>
            </a:r>
          </a:p>
        </p:txBody>
      </p:sp>
      <p:sp>
        <p:nvSpPr>
          <p:cNvPr id="25" name="TextBox 24"/>
          <p:cNvSpPr txBox="1"/>
          <p:nvPr/>
        </p:nvSpPr>
        <p:spPr>
          <a:xfrm rot="20700000">
            <a:off x="11248865" y="193369"/>
            <a:ext cx="1010405" cy="6279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sz="2401" u="sng" dirty="0">
                <a:solidFill>
                  <a:srgbClr val="FF0000"/>
                </a:solidFill>
              </a:rPr>
              <a:t>NDA</a:t>
            </a:r>
          </a:p>
        </p:txBody>
      </p:sp>
    </p:spTree>
    <p:extLst>
      <p:ext uri="{BB962C8B-B14F-4D97-AF65-F5344CB8AC3E}">
        <p14:creationId xmlns:p14="http://schemas.microsoft.com/office/powerpoint/2010/main" val="411085567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840" y="686994"/>
            <a:ext cx="6268325" cy="6154010"/>
          </a:xfrm>
          <a:prstGeom prst="rect">
            <a:avLst/>
          </a:prstGeom>
          <a:ln w="57150">
            <a:solidFill>
              <a:schemeClr val="accent2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350836" y="59130"/>
            <a:ext cx="2743200" cy="627992"/>
          </a:xfrm>
          <a:prstGeom prst="rect">
            <a:avLst/>
          </a:prstGeom>
          <a:solidFill>
            <a:schemeClr val="accent2"/>
          </a:solidFill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tm Package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09562" y="964401"/>
            <a:ext cx="2743200" cy="627992"/>
          </a:xfrm>
          <a:prstGeom prst="rect">
            <a:avLst/>
          </a:prstGeom>
          <a:solidFill>
            <a:schemeClr val="accent2"/>
          </a:solidFill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RML Package</a:t>
            </a:r>
          </a:p>
        </p:txBody>
      </p:sp>
      <p:sp>
        <p:nvSpPr>
          <p:cNvPr id="7" name="Rounded Rectangle 6"/>
          <p:cNvSpPr/>
          <p:nvPr/>
        </p:nvSpPr>
        <p:spPr bwMode="auto">
          <a:xfrm>
            <a:off x="960437" y="2220125"/>
            <a:ext cx="5867399" cy="4172737"/>
          </a:xfrm>
          <a:prstGeom prst="roundRect">
            <a:avLst>
              <a:gd name="adj" fmla="val 4234"/>
            </a:avLst>
          </a:prstGeom>
          <a:noFill/>
          <a:ln w="12700">
            <a:solidFill>
              <a:schemeClr val="accent1">
                <a:lumMod val="60000"/>
                <a:lumOff val="40000"/>
              </a:schemeClr>
            </a:solidFill>
            <a:headEnd type="none" w="med" len="med"/>
            <a:tailEnd type="none" w="med" len="med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625" fontAlgn="base">
              <a:spcBef>
                <a:spcPct val="0"/>
              </a:spcBef>
              <a:spcAft>
                <a:spcPct val="0"/>
              </a:spcAft>
            </a:pPr>
            <a:endParaRPr lang="en-US" sz="200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TextBox 7"/>
          <p:cNvSpPr txBox="1"/>
          <p:nvPr/>
        </p:nvSpPr>
        <p:spPr>
          <a:xfrm rot="20700000">
            <a:off x="11248865" y="193369"/>
            <a:ext cx="1010405" cy="6279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sz="2401" u="sng" dirty="0">
                <a:solidFill>
                  <a:srgbClr val="FF0000"/>
                </a:solidFill>
              </a:rPr>
              <a:t>NDA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9232" y="1592264"/>
            <a:ext cx="5684837" cy="2438211"/>
          </a:xfrm>
          <a:prstGeom prst="rect">
            <a:avLst/>
          </a:prstGeom>
          <a:ln w="57150">
            <a:solidFill>
              <a:schemeClr val="accent2"/>
            </a:solidFill>
          </a:ln>
        </p:spPr>
      </p:pic>
      <p:sp>
        <p:nvSpPr>
          <p:cNvPr id="2" name="Rounded Rectangle 1"/>
          <p:cNvSpPr/>
          <p:nvPr/>
        </p:nvSpPr>
        <p:spPr bwMode="auto">
          <a:xfrm>
            <a:off x="6069230" y="2506662"/>
            <a:ext cx="4724400" cy="862518"/>
          </a:xfrm>
          <a:prstGeom prst="roundRect">
            <a:avLst/>
          </a:prstGeom>
          <a:noFill/>
          <a:ln w="12700">
            <a:solidFill>
              <a:schemeClr val="accent1">
                <a:lumMod val="60000"/>
                <a:lumOff val="40000"/>
              </a:schemeClr>
            </a:solidFill>
            <a:headEnd type="none" w="med" len="med"/>
            <a:tailEnd type="none" w="med" len="med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625" fontAlgn="base">
              <a:spcBef>
                <a:spcPct val="0"/>
              </a:spcBef>
              <a:spcAft>
                <a:spcPct val="0"/>
              </a:spcAft>
            </a:pPr>
            <a:endParaRPr lang="en-US" sz="200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3825605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547691" y="295277"/>
            <a:ext cx="11888787" cy="917575"/>
          </a:xfrm>
        </p:spPr>
        <p:txBody>
          <a:bodyPr/>
          <a:lstStyle/>
          <a:p>
            <a:r>
              <a:rPr lang="en-US" cap="small" spc="0" dirty="0">
                <a:ln>
                  <a:noFill/>
                </a:ln>
                <a:solidFill>
                  <a:sysClr val="window" lastClr="FFFFFF"/>
                </a:solidFill>
                <a:latin typeface="Calibri Light" panose="020F0302020204030204"/>
              </a:rPr>
              <a:t>RML vs. R:  Text Featurization (Twitter)</a:t>
            </a:r>
            <a:endParaRPr lang="en-US" dirty="0"/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19101" y="1"/>
            <a:ext cx="11322627" cy="9794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14549">
              <a:defRPr/>
            </a:pPr>
            <a:endParaRPr lang="en-US" cap="small" dirty="0">
              <a:solidFill>
                <a:sysClr val="window" lastClr="FFFFFF"/>
              </a:solidFill>
              <a:latin typeface="Calibri Light" panose="020F0302020204030204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993989" y="1730324"/>
            <a:ext cx="1572768" cy="1572768"/>
          </a:xfrm>
          <a:prstGeom prst="rect">
            <a:avLst/>
          </a:prstGeom>
          <a:solidFill>
            <a:srgbClr val="5B9BD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t"/>
          <a:lstStyle/>
          <a:p>
            <a:pPr algn="ctr" defTabSz="914549">
              <a:defRPr/>
            </a:pPr>
            <a:r>
              <a:rPr lang="en-US" sz="3600" b="1" kern="0" cap="small" dirty="0">
                <a:solidFill>
                  <a:prstClr val="white"/>
                </a:solidFill>
                <a:latin typeface="Calibri Light" panose="020F0302020204030204"/>
              </a:rPr>
              <a:t>Simpler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992058" y="3438392"/>
            <a:ext cx="1574701" cy="1574701"/>
          </a:xfrm>
          <a:prstGeom prst="rect">
            <a:avLst/>
          </a:prstGeom>
          <a:solidFill>
            <a:srgbClr val="ED7D3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t"/>
          <a:lstStyle/>
          <a:p>
            <a:pPr algn="ctr" defTabSz="914549">
              <a:defRPr/>
            </a:pPr>
            <a:r>
              <a:rPr lang="en-US" sz="3600" b="1" kern="0" cap="small" dirty="0">
                <a:solidFill>
                  <a:prstClr val="white"/>
                </a:solidFill>
                <a:latin typeface="Calibri Light" panose="020F0302020204030204"/>
              </a:rPr>
              <a:t>Better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2344880" y="2399879"/>
            <a:ext cx="841829" cy="841827"/>
            <a:chOff x="630169" y="1970974"/>
            <a:chExt cx="1518877" cy="1518877"/>
          </a:xfrm>
        </p:grpSpPr>
        <p:sp>
          <p:nvSpPr>
            <p:cNvPr id="32" name="Oval 31"/>
            <p:cNvSpPr/>
            <p:nvPr/>
          </p:nvSpPr>
          <p:spPr>
            <a:xfrm>
              <a:off x="630169" y="1970974"/>
              <a:ext cx="1518877" cy="1518877"/>
            </a:xfrm>
            <a:prstGeom prst="ellipse">
              <a:avLst/>
            </a:prstGeom>
            <a:solidFill>
              <a:srgbClr val="5B9BD5"/>
            </a:solidFill>
            <a:ln w="28575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549">
                <a:defRPr/>
              </a:pPr>
              <a:endParaRPr lang="en-US" sz="100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58868" y="1978335"/>
              <a:ext cx="551942" cy="722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549">
                <a:defRPr/>
              </a:pPr>
              <a:r>
                <a:rPr lang="en-US" sz="2001" kern="0" dirty="0">
                  <a:solidFill>
                    <a:prstClr val="white"/>
                  </a:solidFill>
                  <a:latin typeface="Calibri Light" panose="020F0302020204030204"/>
                </a:rPr>
                <a:t>1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176230" y="2356355"/>
              <a:ext cx="551942" cy="722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549">
                <a:defRPr/>
              </a:pPr>
              <a:r>
                <a:rPr lang="en-US" sz="2001" kern="0" dirty="0">
                  <a:solidFill>
                    <a:prstClr val="white"/>
                  </a:solidFill>
                  <a:latin typeface="Calibri Light" panose="020F0302020204030204"/>
                </a:rPr>
                <a:t>2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458002" y="2742442"/>
              <a:ext cx="551942" cy="722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549">
                <a:defRPr/>
              </a:pPr>
              <a:r>
                <a:rPr lang="en-US" sz="2001" kern="0" dirty="0">
                  <a:solidFill>
                    <a:prstClr val="white"/>
                  </a:solidFill>
                  <a:latin typeface="Calibri Light" panose="020F0302020204030204"/>
                </a:rPr>
                <a:t>3</a:t>
              </a:r>
            </a:p>
          </p:txBody>
        </p:sp>
      </p:grpSp>
      <p:sp>
        <p:nvSpPr>
          <p:cNvPr id="36" name="Rectangle 35"/>
          <p:cNvSpPr/>
          <p:nvPr/>
        </p:nvSpPr>
        <p:spPr>
          <a:xfrm>
            <a:off x="1993989" y="5146454"/>
            <a:ext cx="1572768" cy="1572768"/>
          </a:xfrm>
          <a:prstGeom prst="rect">
            <a:avLst/>
          </a:prstGeom>
          <a:solidFill>
            <a:srgbClr val="70AD4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t"/>
          <a:lstStyle/>
          <a:p>
            <a:pPr algn="ctr" defTabSz="914549">
              <a:defRPr/>
            </a:pPr>
            <a:r>
              <a:rPr lang="en-US" sz="3600" b="1" kern="0" cap="small" dirty="0">
                <a:solidFill>
                  <a:prstClr val="white"/>
                </a:solidFill>
                <a:latin typeface="Calibri Light" panose="020F0302020204030204"/>
              </a:rPr>
              <a:t>Faster</a:t>
            </a:r>
          </a:p>
        </p:txBody>
      </p:sp>
      <p:sp>
        <p:nvSpPr>
          <p:cNvPr id="37" name="Rectangle 36"/>
          <p:cNvSpPr/>
          <p:nvPr/>
        </p:nvSpPr>
        <p:spPr>
          <a:xfrm>
            <a:off x="2397779" y="5727872"/>
            <a:ext cx="877163" cy="9234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549"/>
            <a:r>
              <a:rPr lang="en-US" sz="5401" dirty="0">
                <a:solidFill>
                  <a:prstClr val="white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Segoe UI" panose="020B0502040204020203" pitchFamily="34" charset="0"/>
              </a:rPr>
              <a:t>🏃</a:t>
            </a:r>
            <a:endParaRPr lang="en-US" sz="5401" dirty="0">
              <a:solidFill>
                <a:prstClr val="white"/>
              </a:solidFill>
              <a:cs typeface="Segoe UI" panose="020B0502040204020203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271101" y="3997427"/>
            <a:ext cx="870060" cy="1015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549"/>
            <a:r>
              <a:rPr lang="en-US" sz="6002" b="1" dirty="0">
                <a:solidFill>
                  <a:prstClr val="white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🏆</a:t>
            </a:r>
            <a:endParaRPr lang="en-US" sz="6002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427037" y="1730324"/>
            <a:ext cx="1572768" cy="1572768"/>
          </a:xfrm>
          <a:prstGeom prst="rect">
            <a:avLst/>
          </a:prstGeom>
          <a:solidFill>
            <a:srgbClr val="5B9BD5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914549">
              <a:defRPr/>
            </a:pPr>
            <a:r>
              <a:rPr lang="en-US" sz="6002" b="1" kern="0" cap="small" dirty="0">
                <a:solidFill>
                  <a:prstClr val="white"/>
                </a:solidFill>
                <a:latin typeface="Calibri Light" panose="020F0302020204030204"/>
              </a:rPr>
              <a:t>9x</a:t>
            </a:r>
          </a:p>
          <a:p>
            <a:pPr algn="ctr" defTabSz="914549">
              <a:defRPr/>
            </a:pPr>
            <a:r>
              <a:rPr lang="en-US" sz="1599" b="1" kern="0" cap="small" dirty="0">
                <a:solidFill>
                  <a:prstClr val="white"/>
                </a:solidFill>
                <a:latin typeface="Calibri Light" panose="020F0302020204030204"/>
              </a:rPr>
              <a:t>Less lines of code</a:t>
            </a:r>
          </a:p>
        </p:txBody>
      </p:sp>
      <p:sp>
        <p:nvSpPr>
          <p:cNvPr id="40" name="Rectangle 39"/>
          <p:cNvSpPr/>
          <p:nvPr/>
        </p:nvSpPr>
        <p:spPr>
          <a:xfrm>
            <a:off x="427037" y="3438389"/>
            <a:ext cx="1572768" cy="1572768"/>
          </a:xfrm>
          <a:prstGeom prst="rect">
            <a:avLst/>
          </a:prstGeom>
          <a:solidFill>
            <a:srgbClr val="ED7D31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914549">
              <a:defRPr/>
            </a:pPr>
            <a:r>
              <a:rPr lang="en-US" sz="6002" b="1" kern="0" cap="small" dirty="0">
                <a:solidFill>
                  <a:prstClr val="white"/>
                </a:solidFill>
                <a:latin typeface="Calibri Light" panose="020F0302020204030204"/>
              </a:rPr>
              <a:t>10%</a:t>
            </a:r>
          </a:p>
          <a:p>
            <a:pPr algn="ctr" defTabSz="914549">
              <a:defRPr/>
            </a:pPr>
            <a:r>
              <a:rPr lang="en-US" sz="1801" b="1" kern="0" cap="small" dirty="0">
                <a:solidFill>
                  <a:prstClr val="white"/>
                </a:solidFill>
                <a:latin typeface="Calibri Light" panose="020F0302020204030204"/>
              </a:rPr>
              <a:t>More Accurate</a:t>
            </a:r>
            <a:endParaRPr lang="en-US" sz="1599" b="1" kern="0" cap="small" dirty="0">
              <a:solidFill>
                <a:prstClr val="white"/>
              </a:solidFill>
              <a:latin typeface="Calibri Light" panose="020F0302020204030204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27037" y="5146454"/>
            <a:ext cx="1572768" cy="1572768"/>
          </a:xfrm>
          <a:prstGeom prst="rect">
            <a:avLst/>
          </a:prstGeom>
          <a:solidFill>
            <a:srgbClr val="70AD47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914549">
              <a:defRPr/>
            </a:pPr>
            <a:r>
              <a:rPr lang="en-US" sz="5401" b="1" kern="0" cap="small" dirty="0">
                <a:solidFill>
                  <a:prstClr val="white"/>
                </a:solidFill>
                <a:latin typeface="Calibri Light" panose="020F0302020204030204"/>
              </a:rPr>
              <a:t>&gt;30x</a:t>
            </a:r>
          </a:p>
          <a:p>
            <a:pPr algn="ctr" defTabSz="914549">
              <a:defRPr/>
            </a:pPr>
            <a:r>
              <a:rPr lang="en-US" sz="1400" b="1" kern="0" cap="small" dirty="0">
                <a:solidFill>
                  <a:prstClr val="white"/>
                </a:solidFill>
                <a:latin typeface="Calibri Light" panose="020F0302020204030204"/>
              </a:rPr>
              <a:t>Faster Training Time</a:t>
            </a:r>
          </a:p>
        </p:txBody>
      </p:sp>
      <p:sp>
        <p:nvSpPr>
          <p:cNvPr id="42" name="Title 1"/>
          <p:cNvSpPr txBox="1">
            <a:spLocks/>
          </p:cNvSpPr>
          <p:nvPr/>
        </p:nvSpPr>
        <p:spPr>
          <a:xfrm>
            <a:off x="6080415" y="853533"/>
            <a:ext cx="3090718" cy="9794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cap="small" dirty="0">
                <a:solidFill>
                  <a:prstClr val="white"/>
                </a:solidFill>
                <a:latin typeface="Calibri Light" panose="020F0302020204030204"/>
              </a:rPr>
              <a:t>RML</a:t>
            </a: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8971973" y="853533"/>
            <a:ext cx="3090718" cy="9794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cap="small" dirty="0">
                <a:solidFill>
                  <a:prstClr val="white"/>
                </a:solidFill>
                <a:latin typeface="Calibri Light" panose="020F0302020204030204"/>
              </a:rPr>
              <a:t>tm</a:t>
            </a: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3577554" y="2026964"/>
            <a:ext cx="2028123" cy="979487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cap="small" dirty="0">
                <a:solidFill>
                  <a:prstClr val="white"/>
                </a:solidFill>
                <a:latin typeface="Calibri Light" panose="020F0302020204030204"/>
              </a:rPr>
              <a:t>Lines of Code</a:t>
            </a: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3588352" y="3735029"/>
            <a:ext cx="2028123" cy="979487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cap="small" dirty="0">
                <a:solidFill>
                  <a:prstClr val="white"/>
                </a:solidFill>
                <a:latin typeface="Calibri Light" panose="020F0302020204030204"/>
              </a:rPr>
              <a:t>AUC</a:t>
            </a: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3588350" y="5446633"/>
            <a:ext cx="2182916" cy="979487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cap="small" dirty="0">
                <a:solidFill>
                  <a:prstClr val="white"/>
                </a:solidFill>
                <a:latin typeface="Calibri Light" panose="020F0302020204030204"/>
              </a:rPr>
              <a:t>Training Time</a:t>
            </a: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5985725" y="2115065"/>
            <a:ext cx="1354860" cy="979487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cap="small" dirty="0">
                <a:solidFill>
                  <a:prstClr val="white"/>
                </a:solidFill>
                <a:latin typeface="Calibri Light" panose="020F0302020204030204"/>
              </a:rPr>
              <a:t>4</a:t>
            </a: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5985725" y="3735029"/>
            <a:ext cx="1354860" cy="979487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cap="small" dirty="0">
                <a:solidFill>
                  <a:prstClr val="white"/>
                </a:solidFill>
                <a:latin typeface="Calibri Light" panose="020F0302020204030204"/>
              </a:rPr>
              <a:t>0.88</a:t>
            </a: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5985723" y="5446633"/>
            <a:ext cx="1846972" cy="979487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prstClr val="white"/>
                </a:solidFill>
                <a:latin typeface="Calibri Light" panose="020F0302020204030204"/>
              </a:rPr>
              <a:t>1.3mins</a:t>
            </a: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8877284" y="2115065"/>
            <a:ext cx="1354860" cy="979487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cap="small" dirty="0">
                <a:solidFill>
                  <a:prstClr val="white"/>
                </a:solidFill>
                <a:latin typeface="Calibri Light" panose="020F0302020204030204"/>
              </a:rPr>
              <a:t>35</a:t>
            </a: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8877285" y="3735029"/>
            <a:ext cx="1582374" cy="979487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cap="small" dirty="0">
                <a:solidFill>
                  <a:prstClr val="white"/>
                </a:solidFill>
                <a:latin typeface="Calibri Light" panose="020F0302020204030204"/>
              </a:rPr>
              <a:t>0.79</a:t>
            </a:r>
          </a:p>
        </p:txBody>
      </p:sp>
      <p:sp>
        <p:nvSpPr>
          <p:cNvPr id="52" name="Title 1"/>
          <p:cNvSpPr txBox="1">
            <a:spLocks/>
          </p:cNvSpPr>
          <p:nvPr/>
        </p:nvSpPr>
        <p:spPr>
          <a:xfrm>
            <a:off x="8877285" y="5440933"/>
            <a:ext cx="1977580" cy="979487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cap="small" dirty="0">
                <a:solidFill>
                  <a:prstClr val="white"/>
                </a:solidFill>
                <a:latin typeface="Calibri Light" panose="020F0302020204030204"/>
              </a:rPr>
              <a:t>50</a:t>
            </a:r>
            <a:r>
              <a:rPr lang="en-US" sz="4000" dirty="0">
                <a:solidFill>
                  <a:prstClr val="white"/>
                </a:solidFill>
                <a:latin typeface="Calibri Light" panose="020F0302020204030204"/>
              </a:rPr>
              <a:t>mins</a:t>
            </a:r>
          </a:p>
        </p:txBody>
      </p:sp>
      <p:sp>
        <p:nvSpPr>
          <p:cNvPr id="53" name="TextBox 52"/>
          <p:cNvSpPr txBox="1"/>
          <p:nvPr/>
        </p:nvSpPr>
        <p:spPr>
          <a:xfrm rot="20700000">
            <a:off x="11248865" y="193369"/>
            <a:ext cx="1010405" cy="6279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sz="2401" u="sng" dirty="0">
                <a:solidFill>
                  <a:srgbClr val="FF0000"/>
                </a:solidFill>
              </a:rPr>
              <a:t>NDA</a:t>
            </a:r>
          </a:p>
        </p:txBody>
      </p:sp>
    </p:spTree>
    <p:extLst>
      <p:ext uri="{BB962C8B-B14F-4D97-AF65-F5344CB8AC3E}">
        <p14:creationId xmlns:p14="http://schemas.microsoft.com/office/powerpoint/2010/main" val="106659316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5835" y="-530180"/>
            <a:ext cx="10260092" cy="1479639"/>
          </a:xfrm>
        </p:spPr>
        <p:txBody>
          <a:bodyPr/>
          <a:lstStyle/>
          <a:p>
            <a:r>
              <a:rPr lang="en-US" dirty="0"/>
              <a:t>Learners (algorithms)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3158156"/>
              </p:ext>
            </p:extLst>
          </p:nvPr>
        </p:nvGraphicFramePr>
        <p:xfrm>
          <a:off x="485835" y="1058864"/>
          <a:ext cx="11463783" cy="5664859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896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1499">
                  <a:extLst>
                    <a:ext uri="{9D8B030D-6E8A-4147-A177-3AD203B41FA5}">
                      <a16:colId xmlns:a16="http://schemas.microsoft.com/office/drawing/2014/main" val="2687829948"/>
                    </a:ext>
                  </a:extLst>
                </a:gridCol>
                <a:gridCol w="31709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35829">
                  <a:extLst>
                    <a:ext uri="{9D8B030D-6E8A-4147-A177-3AD203B41FA5}">
                      <a16:colId xmlns:a16="http://schemas.microsoft.com/office/drawing/2014/main" val="3169495764"/>
                    </a:ext>
                  </a:extLst>
                </a:gridCol>
                <a:gridCol w="25358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9071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Learner</a:t>
                      </a:r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Function</a:t>
                      </a:r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Strength</a:t>
                      </a:r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Learning tasks supported</a:t>
                      </a:r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Sample Applications</a:t>
                      </a:r>
                    </a:p>
                  </a:txBody>
                  <a:tcPr marL="93260" marR="93260" marT="46630" marB="4663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9692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Deep Neural Network</a:t>
                      </a:r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effectLst/>
                        </a:rPr>
                        <a:t>rxNeuralNet</a:t>
                      </a:r>
                      <a:endParaRPr lang="en-US" sz="1600" dirty="0"/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Supports custom, multi-layer network topology with filtered, convolutional, and pooling bundles</a:t>
                      </a:r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</a:rPr>
                        <a:t>Binary classification</a:t>
                      </a: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dirty="0">
                          <a:effectLst/>
                        </a:rPr>
                        <a:t>Multi-class classification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</a:rPr>
                        <a:t>Regression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/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Bing Ads Click Prediction</a:t>
                      </a:r>
                      <a:r>
                        <a:rPr lang="en-US" sz="1600" baseline="0" dirty="0"/>
                        <a:t> ($50M per year revenue gain)</a:t>
                      </a:r>
                      <a:endParaRPr lang="en-US" sz="1600" dirty="0"/>
                    </a:p>
                  </a:txBody>
                  <a:tcPr marL="93260" marR="93260" marT="46630" marB="4663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9448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Logistic regression</a:t>
                      </a:r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r>
                        <a:rPr lang="en-US" sz="1600" kern="1200" dirty="0" err="1">
                          <a:effectLst/>
                        </a:rPr>
                        <a:t>rxLogisticReg</a:t>
                      </a:r>
                      <a:endParaRPr lang="en-US" sz="1600" dirty="0"/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L1, L2 regularization</a:t>
                      </a:r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</a:rPr>
                        <a:t>Binary classification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</a:rPr>
                        <a:t>Multi-class classification.</a:t>
                      </a:r>
                    </a:p>
                    <a:p>
                      <a:endParaRPr lang="en-US" sz="1600" dirty="0"/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Classifying</a:t>
                      </a:r>
                      <a:r>
                        <a:rPr lang="en-US" sz="1600" baseline="0" dirty="0"/>
                        <a:t> user feedback</a:t>
                      </a:r>
                      <a:endParaRPr lang="en-US" sz="1600" dirty="0"/>
                    </a:p>
                  </a:txBody>
                  <a:tcPr marL="93260" marR="93260" marT="46630" marB="4663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6952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One-class SVM</a:t>
                      </a:r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r>
                        <a:rPr lang="en-US" sz="1600" kern="1200" dirty="0" err="1">
                          <a:effectLst/>
                        </a:rPr>
                        <a:t>rxOneClassVM</a:t>
                      </a:r>
                      <a:endParaRPr lang="en-US" sz="1600" dirty="0"/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Easy to train learner</a:t>
                      </a:r>
                      <a:r>
                        <a:rPr lang="en-US" sz="1600" baseline="0" dirty="0"/>
                        <a:t> for anomaly detection</a:t>
                      </a:r>
                      <a:endParaRPr lang="en-US" sz="1600" dirty="0"/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</a:rPr>
                        <a:t>Anomaly Detection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Fraud detection</a:t>
                      </a:r>
                    </a:p>
                  </a:txBody>
                  <a:tcPr marL="93260" marR="93260" marT="46630" marB="46630"/>
                </a:tc>
                <a:extLst>
                  <a:ext uri="{0D108BD9-81ED-4DB2-BD59-A6C34878D82A}">
                    <a16:rowId xmlns:a16="http://schemas.microsoft.com/office/drawing/2014/main" val="2679559089"/>
                  </a:ext>
                </a:extLst>
              </a:tr>
              <a:tr h="1346911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Fast Tree</a:t>
                      </a:r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r>
                        <a:rPr lang="en-US" sz="1600" kern="1200" dirty="0" err="1">
                          <a:effectLst/>
                        </a:rPr>
                        <a:t>rxFastTree</a:t>
                      </a:r>
                      <a:endParaRPr lang="en-US" sz="1600" dirty="0"/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Boosted decision tree.</a:t>
                      </a:r>
                      <a:r>
                        <a:rPr lang="en-US" sz="1600" baseline="0" dirty="0">
                          <a:effectLst/>
                        </a:rPr>
                        <a:t> </a:t>
                      </a:r>
                      <a:r>
                        <a:rPr lang="en-US" sz="1600" dirty="0">
                          <a:effectLst/>
                        </a:rPr>
                        <a:t>Similar</a:t>
                      </a:r>
                      <a:r>
                        <a:rPr lang="en-US" sz="1600" baseline="0" dirty="0">
                          <a:effectLst/>
                        </a:rPr>
                        <a:t> to </a:t>
                      </a:r>
                      <a:r>
                        <a:rPr lang="en-US" sz="1600" baseline="0" dirty="0" err="1">
                          <a:effectLst/>
                        </a:rPr>
                        <a:t>XGBoost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</a:rPr>
                        <a:t>Binary classification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</a:rPr>
                        <a:t>Regression</a:t>
                      </a:r>
                    </a:p>
                    <a:p>
                      <a:endParaRPr lang="en-US" sz="1600" dirty="0"/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Used in &gt;200k experiments internally in 2014 alone. </a:t>
                      </a:r>
                      <a:r>
                        <a:rPr lang="en-US" sz="1600" dirty="0">
                          <a:effectLst/>
                        </a:rPr>
                        <a:t>One of the most popular and best performing learners.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60" marR="93260" marT="46630" marB="4663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6952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Fast Forest</a:t>
                      </a:r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effectLst/>
                        </a:rPr>
                        <a:t>rxFastForest</a:t>
                      </a:r>
                      <a:endParaRPr lang="en-US" sz="1600" dirty="0"/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state-of-the-art tree ensembles (</a:t>
                      </a:r>
                      <a:r>
                        <a:rPr lang="en-US" sz="1600" dirty="0">
                          <a:effectLst/>
                        </a:rPr>
                        <a:t>Random Forest)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</a:rPr>
                        <a:t>Binary classification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</a:rPr>
                        <a:t>Regression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Churn Prediction</a:t>
                      </a:r>
                    </a:p>
                  </a:txBody>
                  <a:tcPr marL="93260" marR="93260" marT="46630" marB="46630"/>
                </a:tc>
                <a:extLst>
                  <a:ext uri="{0D108BD9-81ED-4DB2-BD59-A6C34878D82A}">
                    <a16:rowId xmlns:a16="http://schemas.microsoft.com/office/drawing/2014/main" val="2824615193"/>
                  </a:ext>
                </a:extLst>
              </a:tr>
              <a:tr h="596952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Fast Linear (SDCA)</a:t>
                      </a:r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/>
                        <a:t>rxFastLinear</a:t>
                      </a:r>
                      <a:endParaRPr lang="en-US" sz="1600" dirty="0"/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Speed, scalability and supports L1,L2 regularization</a:t>
                      </a:r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Binary classification, Regression</a:t>
                      </a:r>
                    </a:p>
                  </a:txBody>
                  <a:tcPr marL="93260" marR="93260" marT="46630" marB="46630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Outlook used for email spam filtering</a:t>
                      </a:r>
                    </a:p>
                  </a:txBody>
                  <a:tcPr marL="93260" marR="93260" marT="46630" marB="46630"/>
                </a:tc>
                <a:extLst>
                  <a:ext uri="{0D108BD9-81ED-4DB2-BD59-A6C34878D82A}">
                    <a16:rowId xmlns:a16="http://schemas.microsoft.com/office/drawing/2014/main" val="2130141631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 rot="20700000">
            <a:off x="11248865" y="193369"/>
            <a:ext cx="1010405" cy="6279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sz="2401" u="sng" dirty="0">
                <a:solidFill>
                  <a:srgbClr val="FF0000"/>
                </a:solidFill>
              </a:rPr>
              <a:t>NDA</a:t>
            </a:r>
          </a:p>
        </p:txBody>
      </p:sp>
    </p:spTree>
    <p:extLst>
      <p:ext uri="{BB962C8B-B14F-4D97-AF65-F5344CB8AC3E}">
        <p14:creationId xmlns:p14="http://schemas.microsoft.com/office/powerpoint/2010/main" val="306167093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Custom 10">
      <a:dk1>
        <a:srgbClr val="505050"/>
      </a:dk1>
      <a:lt1>
        <a:srgbClr val="FFFFFF"/>
      </a:lt1>
      <a:dk2>
        <a:srgbClr val="002050"/>
      </a:dk2>
      <a:lt2>
        <a:srgbClr val="9BD2FF"/>
      </a:lt2>
      <a:accent1>
        <a:srgbClr val="002050"/>
      </a:accent1>
      <a:accent2>
        <a:srgbClr val="0078D7"/>
      </a:accent2>
      <a:accent3>
        <a:srgbClr val="D83B01"/>
      </a:accent3>
      <a:accent4>
        <a:srgbClr val="107C10"/>
      </a:accent4>
      <a:accent5>
        <a:srgbClr val="B4009E"/>
      </a:accent5>
      <a:accent6>
        <a:srgbClr val="5C2D91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oduct_Brand_template_16-9_Business_DARK_BLUE_1.potx" id="{0F2C6A5A-CB9F-44E8-92D9-A9A1E28D15E7}" vid="{A4D9B076-5107-4411-861E-DAA166B5186B}"/>
    </a:ext>
  </a:extLst>
</a:theme>
</file>

<file path=ppt/theme/theme2.xml><?xml version="1.0" encoding="utf-8"?>
<a:theme xmlns:a="http://schemas.openxmlformats.org/drawingml/2006/main" name="COLOR TEMPLATE">
  <a:themeElements>
    <a:clrScheme name="Custom 11">
      <a:dk1>
        <a:srgbClr val="505050"/>
      </a:dk1>
      <a:lt1>
        <a:srgbClr val="FFFFFF"/>
      </a:lt1>
      <a:dk2>
        <a:srgbClr val="002050"/>
      </a:dk2>
      <a:lt2>
        <a:srgbClr val="CDF4FF"/>
      </a:lt2>
      <a:accent1>
        <a:srgbClr val="0078D7"/>
      </a:accent1>
      <a:accent2>
        <a:srgbClr val="D83B01"/>
      </a:accent2>
      <a:accent3>
        <a:srgbClr val="107C10"/>
      </a:accent3>
      <a:accent4>
        <a:srgbClr val="B4009E"/>
      </a:accent4>
      <a:accent5>
        <a:srgbClr val="5C2D91"/>
      </a:accent5>
      <a:accent6>
        <a:srgbClr val="008272"/>
      </a:accent6>
      <a:hlink>
        <a:srgbClr val="CDF4FF"/>
      </a:hlink>
      <a:folHlink>
        <a:srgbClr val="CDF4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oduct_Brand_template_16-9_Business_DARK_BLUE_1.potx" id="{0F2C6A5A-CB9F-44E8-92D9-A9A1E28D15E7}" vid="{2D6B5C47-15D3-4853-A69E-31534ABCEC6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athena xmlns="http://schemas.microsoft.com/edu/athena" version="0.1.4983.0">
  <media streamable="true" recordStart="135869" recordEnd="192989" recordLength="518132" audioOnly="true" start="135869" end="192989" audioFormat="{00001610-0000-0010-8000-00AA00389B71}" audioRate="44100" muted="false" volume="0.8" fadeIn="0" fadeOut="0" videoFormat="{34363248-0000-0010-8000-00AA00389B71}" videoRate="15" videoWidth="256" videoHeight="256"/>
</athena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D79205F35F1AF40BCD07C4F58D4AC80" ma:contentTypeVersion="6" ma:contentTypeDescription="Create a new document." ma:contentTypeScope="" ma:versionID="928b465a6c3029e92fc4756b1ec87666">
  <xsd:schema xmlns:xsd="http://www.w3.org/2001/XMLSchema" xmlns:xs="http://www.w3.org/2001/XMLSchema" xmlns:p="http://schemas.microsoft.com/office/2006/metadata/properties" xmlns:ns1="http://schemas.microsoft.com/sharepoint/v3" xmlns:ns2="9bc6b55d-a734-43bd-8eab-fb065c703cf5" targetNamespace="http://schemas.microsoft.com/office/2006/metadata/properties" ma:root="true" ma:fieldsID="0d30a3c16de9f4b741f5fd3773089e2c" ns1:_="" ns2:_="">
    <xsd:import namespace="http://schemas.microsoft.com/sharepoint/v3"/>
    <xsd:import namespace="9bc6b55d-a734-43bd-8eab-fb065c703cf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1:_ip_UnifiedCompliancePolicyProperties" minOccurs="0"/>
                <xsd:element ref="ns1:_ip_UnifiedCompliancePolicyUIAction" minOccurs="0"/>
                <xsd:element ref="ns2:LastSharedByUser" minOccurs="0"/>
                <xsd:element ref="ns2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bc6b55d-a734-43bd-8eab-fb065c703cf5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2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3" nillable="true" ma:displayName="Last Shared By Time" ma:description="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9bc6b55d-a734-43bd-8eab-fb065c703cf5">
      <UserInfo>
        <DisplayName>Buddy Phillips</DisplayName>
        <AccountId>143</AccountId>
        <AccountType/>
      </UserInfo>
    </SharedWithUsers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5.xml><?xml version="1.0" encoding="utf-8"?>
<athena xmlns="http://schemas.microsoft.com/edu/athena" version="0.1.4983.0">
  <timings duration="89057"/>
</athena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895FD3D-DDD3-4FD7-8EDB-FE556A5D0067}">
  <ds:schemaRefs>
    <ds:schemaRef ds:uri="http://schemas.microsoft.com/edu/athena"/>
  </ds:schemaRefs>
</ds:datastoreItem>
</file>

<file path=customXml/itemProps3.xml><?xml version="1.0" encoding="utf-8"?>
<ds:datastoreItem xmlns:ds="http://schemas.openxmlformats.org/officeDocument/2006/customXml" ds:itemID="{A0B4FB01-F376-465A-AFBA-AAC8796D7D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9bc6b55d-a734-43bd-8eab-fb065c703cf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F990F116-B58F-4255-B05B-DA3808E0E5C6}">
  <ds:schemaRefs>
    <ds:schemaRef ds:uri="http://purl.org/dc/elements/1.1/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9bc6b55d-a734-43bd-8eab-fb065c703cf5"/>
    <ds:schemaRef ds:uri="http://purl.org/dc/dcmitype/"/>
    <ds:schemaRef ds:uri="http://schemas.microsoft.com/office/infopath/2007/PartnerControls"/>
    <ds:schemaRef ds:uri="http://www.w3.org/XML/1998/namespace"/>
  </ds:schemaRefs>
</ds:datastoreItem>
</file>

<file path=customXml/itemProps5.xml><?xml version="1.0" encoding="utf-8"?>
<ds:datastoreItem xmlns:ds="http://schemas.openxmlformats.org/officeDocument/2006/customXml" ds:itemID="{84E21B1C-75A2-4D12-82CF-359B29AFF3E4}">
  <ds:schemaRefs>
    <ds:schemaRef ds:uri="http://schemas.microsoft.com/edu/athen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Cortana%20Analytics_v1</Template>
  <TotalTime>13852</TotalTime>
  <Words>1115</Words>
  <Application>Microsoft Office PowerPoint</Application>
  <PresentationFormat>Custom</PresentationFormat>
  <Paragraphs>238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ＭＳ Ｐゴシック</vt:lpstr>
      <vt:lpstr>Arial</vt:lpstr>
      <vt:lpstr>Calibri</vt:lpstr>
      <vt:lpstr>Calibri Light</vt:lpstr>
      <vt:lpstr>Consolas</vt:lpstr>
      <vt:lpstr>Segoe UI</vt:lpstr>
      <vt:lpstr>Segoe UI Light</vt:lpstr>
      <vt:lpstr>Segoe UI Symbol</vt:lpstr>
      <vt:lpstr>Wingdings</vt:lpstr>
      <vt:lpstr>WHITE TEMPLATE</vt:lpstr>
      <vt:lpstr>COLOR TEMPLATE</vt:lpstr>
      <vt:lpstr>Machine Learning with MRS</vt:lpstr>
      <vt:lpstr>Applications</vt:lpstr>
      <vt:lpstr>PowerPoint Presentation</vt:lpstr>
      <vt:lpstr>Available Algorithms in RevoScaleR</vt:lpstr>
      <vt:lpstr>Scalable R + World Class ML</vt:lpstr>
      <vt:lpstr>Vision</vt:lpstr>
      <vt:lpstr>PowerPoint Presentation</vt:lpstr>
      <vt:lpstr>RML vs. R:  Text Featurization (Twitter)</vt:lpstr>
      <vt:lpstr>Learners (algorithms)</vt:lpstr>
      <vt:lpstr>Featurizers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Cortana Analytics Suite Overview</dc:title>
  <dc:subject>&lt;Speech title here&gt;</dc:subject>
  <dc:creator>Herain Oberoi</dc:creator>
  <cp:keywords/>
  <dc:description>Template: Maryfj_x000d_
Formatting: _x000d_
Audience Type:</dc:description>
  <cp:lastModifiedBy>Ali-Kazim Zaidi</cp:lastModifiedBy>
  <cp:revision>433</cp:revision>
  <cp:lastPrinted>2016-09-21T15:05:42Z</cp:lastPrinted>
  <dcterms:created xsi:type="dcterms:W3CDTF">2015-07-09T12:50:36Z</dcterms:created>
  <dcterms:modified xsi:type="dcterms:W3CDTF">2016-12-20T07:55:41Z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0x0101009D79205F35F1AF40BCD07C4F58D4AC80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/>
  </property>
  <property fmtid="{D5CDD505-2E9C-101B-9397-08002B2CF9AE}" pid="12" name="Audiences">
    <vt:lpwstr/>
  </property>
  <property fmtid="{D5CDD505-2E9C-101B-9397-08002B2CF9AE}" pid="13" name="Region">
    <vt:lpwstr/>
  </property>
  <property fmtid="{D5CDD505-2E9C-101B-9397-08002B2CF9AE}" pid="14" name="Confidentiality">
    <vt:lpwstr>216;#customer ready|8986c41d-21c5-4f8f-8a12-ea4625b46858</vt:lpwstr>
  </property>
  <property fmtid="{D5CDD505-2E9C-101B-9397-08002B2CF9AE}" pid="15" name="Industries">
    <vt:lpwstr/>
  </property>
  <property fmtid="{D5CDD505-2E9C-101B-9397-08002B2CF9AE}" pid="16" name="Roles">
    <vt:lpwstr/>
  </property>
  <property fmtid="{D5CDD505-2E9C-101B-9397-08002B2CF9AE}" pid="17" name="Competitors">
    <vt:lpwstr/>
  </property>
  <property fmtid="{D5CDD505-2E9C-101B-9397-08002B2CF9AE}" pid="18" name="SMSGDomain">
    <vt:lpwstr>2654;#Cloud and Enterprise|adc2fe87-c79a-4ded-a449-3f86b954069d;#217;#Microsoft Azure Domain|d600a391-d529-4311-892b-2c05c1ab2538</vt:lpwstr>
  </property>
  <property fmtid="{D5CDD505-2E9C-101B-9397-08002B2CF9AE}" pid="19" name="BusinessArchitecture">
    <vt:lpwstr>2658;#machine learning|912b89bd-3197-4d37-838b-dea3c299099a</vt:lpwstr>
  </property>
  <property fmtid="{D5CDD505-2E9C-101B-9397-08002B2CF9AE}" pid="20" name="Products">
    <vt:lpwstr>218;#Microsoft Azure|669a3112-5edf-444b-a003-630063601f07;#3468;#Cortana|9ddf2d0d-10f8-4f45-a03c-9a1a5aa2df6a</vt:lpwstr>
  </property>
  <property fmtid="{D5CDD505-2E9C-101B-9397-08002B2CF9AE}" pid="21" name="ActivitiesAndPrograms">
    <vt:lpwstr/>
  </property>
  <property fmtid="{D5CDD505-2E9C-101B-9397-08002B2CF9AE}" pid="22" name="Segments">
    <vt:lpwstr/>
  </property>
  <property fmtid="{D5CDD505-2E9C-101B-9397-08002B2CF9AE}" pid="23" name="Partners">
    <vt:lpwstr/>
  </property>
  <property fmtid="{D5CDD505-2E9C-101B-9397-08002B2CF9AE}" pid="24" name="Topics">
    <vt:lpwstr>2716;#features|94b87768-f145-4764-adbd-fec700e47348</vt:lpwstr>
  </property>
  <property fmtid="{D5CDD505-2E9C-101B-9397-08002B2CF9AE}" pid="25" name="Groups">
    <vt:lpwstr>222;#Microsoft Azure Marketing|0958c357-5252-473f-8b4e-42f27525a99d</vt:lpwstr>
  </property>
  <property fmtid="{D5CDD505-2E9C-101B-9397-08002B2CF9AE}" pid="26" name="_dlc_policyId">
    <vt:lpwstr/>
  </property>
  <property fmtid="{D5CDD505-2E9C-101B-9397-08002B2CF9AE}" pid="27" name="ItemRetentionFormula">
    <vt:lpwstr/>
  </property>
  <property fmtid="{D5CDD505-2E9C-101B-9397-08002B2CF9AE}" pid="28" name="_dlc_DocIdItemGuid">
    <vt:lpwstr>ec15fabd-7d43-442c-b40b-9c150e05b277</vt:lpwstr>
  </property>
  <property fmtid="{D5CDD505-2E9C-101B-9397-08002B2CF9AE}" pid="29" name="p1cd454bacc149bfbcfd764edd279de7">
    <vt:lpwstr/>
  </property>
  <property fmtid="{D5CDD505-2E9C-101B-9397-08002B2CF9AE}" pid="30" name="ItemType">
    <vt:lpwstr>163;#product information|a62e948d-5e4b-4b97-9627-6d1d79eb3f6c</vt:lpwstr>
  </property>
  <property fmtid="{D5CDD505-2E9C-101B-9397-08002B2CF9AE}" pid="31" name="bc28b5f076654a3b96073bbbebfeb8c9">
    <vt:lpwstr/>
  </property>
  <property fmtid="{D5CDD505-2E9C-101B-9397-08002B2CF9AE}" pid="32" name="j4d667fb28274e85b2214f6e751c8d1f">
    <vt:lpwstr/>
  </property>
  <property fmtid="{D5CDD505-2E9C-101B-9397-08002B2CF9AE}" pid="33" name="MSProducts">
    <vt:lpwstr/>
  </property>
  <property fmtid="{D5CDD505-2E9C-101B-9397-08002B2CF9AE}" pid="34" name="SMSGTags">
    <vt:lpwstr/>
  </property>
  <property fmtid="{D5CDD505-2E9C-101B-9397-08002B2CF9AE}" pid="35" name="j031aa32f4154c8c9a646efae715ebde">
    <vt:lpwstr/>
  </property>
  <property fmtid="{D5CDD505-2E9C-101B-9397-08002B2CF9AE}" pid="36" name="EnterpriseDomainTags">
    <vt:lpwstr/>
  </property>
  <property fmtid="{D5CDD505-2E9C-101B-9397-08002B2CF9AE}" pid="37" name="l311460e3fdf46688abc31ddb7bdc05a">
    <vt:lpwstr/>
  </property>
  <property fmtid="{D5CDD505-2E9C-101B-9397-08002B2CF9AE}" pid="38" name="la4444b61d19467597d63190b69ac227">
    <vt:lpwstr/>
  </property>
  <property fmtid="{D5CDD505-2E9C-101B-9397-08002B2CF9AE}" pid="39" name="MSProductsTaxHTField0">
    <vt:lpwstr/>
  </property>
  <property fmtid="{D5CDD505-2E9C-101B-9397-08002B2CF9AE}" pid="40" name="_docset_NoMedatataSyncRequired">
    <vt:lpwstr>False</vt:lpwstr>
  </property>
  <property fmtid="{D5CDD505-2E9C-101B-9397-08002B2CF9AE}" pid="41" name="Languages">
    <vt:lpwstr/>
  </property>
  <property fmtid="{D5CDD505-2E9C-101B-9397-08002B2CF9AE}" pid="42" name="messageframeworktype">
    <vt:lpwstr/>
  </property>
  <property fmtid="{D5CDD505-2E9C-101B-9397-08002B2CF9AE}" pid="43" name="MSLanguage">
    <vt:lpwstr/>
  </property>
  <property fmtid="{D5CDD505-2E9C-101B-9397-08002B2CF9AE}" pid="44" name="cb7870d3641f4a52807a63577a9c1b08">
    <vt:lpwstr/>
  </property>
  <property fmtid="{D5CDD505-2E9C-101B-9397-08002B2CF9AE}" pid="45" name="TechnicalLevel">
    <vt:lpwstr/>
  </property>
  <property fmtid="{D5CDD505-2E9C-101B-9397-08002B2CF9AE}" pid="46" name="LearningOrganization">
    <vt:lpwstr/>
  </property>
  <property fmtid="{D5CDD505-2E9C-101B-9397-08002B2CF9AE}" pid="47" name="EmployeeRole">
    <vt:lpwstr/>
  </property>
  <property fmtid="{D5CDD505-2E9C-101B-9397-08002B2CF9AE}" pid="48" name="LearningDeliveryMethod">
    <vt:lpwstr/>
  </property>
  <property fmtid="{D5CDD505-2E9C-101B-9397-08002B2CF9AE}" pid="49" name="SalesGeography">
    <vt:lpwstr/>
  </property>
  <property fmtid="{D5CDD505-2E9C-101B-9397-08002B2CF9AE}" pid="50" name="WorkflowChangePath">
    <vt:lpwstr>4c942473-d120-4286-a51a-b65ad3d92ffb,20;</vt:lpwstr>
  </property>
</Properties>
</file>